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sldIdLst>
    <p:sldId id="256" r:id="rId3"/>
    <p:sldId id="258" r:id="rId4"/>
    <p:sldId id="259" r:id="rId5"/>
    <p:sldId id="261" r:id="rId6"/>
    <p:sldId id="265" r:id="rId7"/>
    <p:sldId id="260" r:id="rId8"/>
    <p:sldId id="275" r:id="rId9"/>
    <p:sldId id="273" r:id="rId10"/>
    <p:sldId id="274" r:id="rId11"/>
    <p:sldId id="276" r:id="rId12"/>
    <p:sldId id="262" r:id="rId13"/>
    <p:sldId id="282" r:id="rId14"/>
    <p:sldId id="277" r:id="rId15"/>
    <p:sldId id="278" r:id="rId16"/>
    <p:sldId id="279" r:id="rId17"/>
    <p:sldId id="280" r:id="rId18"/>
    <p:sldId id="281" r:id="rId19"/>
    <p:sldId id="264" r:id="rId20"/>
    <p:sldId id="283" r:id="rId21"/>
    <p:sldId id="266" r:id="rId22"/>
    <p:sldId id="267" r:id="rId23"/>
    <p:sldId id="268" r:id="rId24"/>
    <p:sldId id="284" r:id="rId25"/>
    <p:sldId id="285" r:id="rId26"/>
    <p:sldId id="270" r:id="rId27"/>
    <p:sldId id="271" r:id="rId28"/>
    <p:sldId id="263" r:id="rId29"/>
    <p:sldId id="269" r:id="rId30"/>
  </p:sldIdLst>
  <p:sldSz cx="18288000" cy="10287000"/>
  <p:notesSz cx="6858000" cy="9144000"/>
  <p:embeddedFontLst>
    <p:embeddedFont>
      <p:font typeface="Consolas" panose="020B0609020204030204" pitchFamily="49" charset="0"/>
      <p:regular r:id="rId31"/>
      <p:bold r:id="rId32"/>
      <p:italic r:id="rId33"/>
      <p:boldItalic r:id="rId34"/>
    </p:embeddedFont>
    <p:embeddedFont>
      <p:font typeface="DM Sans" pitchFamily="2" charset="77"/>
      <p:regular r:id="rId35"/>
      <p:bold r:id="rId36"/>
      <p:italic r:id="rId37"/>
      <p:boldItalic r:id="rId38"/>
    </p:embeddedFont>
    <p:embeddedFont>
      <p:font typeface="DM Sans Bold" pitchFamily="2" charset="77"/>
      <p:regular r:id="rId39"/>
      <p:bold r:id="rId40"/>
    </p:embeddedFont>
    <p:embeddedFont>
      <p:font typeface="DM Sans Italics" pitchFamily="2" charset="77"/>
      <p:regular r:id="rId41"/>
      <p:italic r:id="rId42"/>
    </p:embeddedFont>
    <p:embeddedFont>
      <p:font typeface="Gill Sans MT" panose="020B0502020104020203" pitchFamily="34" charset="77"/>
      <p:regular r:id="rId43"/>
      <p:bold r:id="rId44"/>
      <p:italic r:id="rId45"/>
      <p:boldItalic r:id="rId46"/>
    </p:embeddedFont>
    <p:embeddedFont>
      <p:font typeface="Hack" panose="020B0609030202020204" pitchFamily="49" charset="0"/>
      <p:regular r:id="rId47"/>
      <p:bold r:id="rId48"/>
      <p:italic r:id="rId49"/>
      <p:boldItalic r:id="rId50"/>
    </p:embeddedFont>
    <p:embeddedFont>
      <p:font typeface="Montserrat Classic Bold" pitchFamily="2" charset="77"/>
      <p:regular r:id="rId51"/>
      <p:bold r:id="rId52"/>
    </p:embeddedFont>
    <p:embeddedFont>
      <p:font typeface="Montserrat Light" panose="020F0302020204030204" pitchFamily="34" charset="0"/>
      <p:regular r:id="rId53"/>
      <p:italic r:id="rId54"/>
    </p:embeddedFont>
    <p:embeddedFont>
      <p:font typeface="Montserrat SemiBold" panose="020F0502020204030204" pitchFamily="34" charset="0"/>
      <p:regular r:id="rId55"/>
      <p:bold r:id="rId56"/>
      <p:italic r:id="rId57"/>
      <p:boldItalic r:id="rId58"/>
    </p:embeddedFont>
    <p:embeddedFont>
      <p:font typeface="Oswald" pitchFamily="2" charset="77"/>
      <p:regular r:id="rId59"/>
      <p:bold r:id="rId60"/>
      <p:italic r:id="rId61"/>
      <p:boldItalic r:id="rId62"/>
    </p:embeddedFont>
    <p:embeddedFont>
      <p:font typeface="Oswald Bold" pitchFamily="2" charset="77"/>
      <p:regular r:id="rId63"/>
      <p:bold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91ECFC-6A4D-4741-9A41-966B6BE02EBB}" v="10" dt="2024-08-28T05:29:54.4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142" autoAdjust="0"/>
    <p:restoredTop sz="94587" autoAdjust="0"/>
  </p:normalViewPr>
  <p:slideViewPr>
    <p:cSldViewPr>
      <p:cViewPr varScale="1">
        <p:scale>
          <a:sx n="170" d="100"/>
          <a:sy n="170" d="100"/>
        </p:scale>
        <p:origin x="384"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font" Target="fonts/font12.fntdata"/><Relationship Id="rId47" Type="http://schemas.openxmlformats.org/officeDocument/2006/relationships/font" Target="fonts/font17.fntdata"/><Relationship Id="rId63" Type="http://schemas.openxmlformats.org/officeDocument/2006/relationships/font" Target="fonts/font33.fntdata"/><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font" Target="fonts/font23.fntdata"/><Relationship Id="rId58" Type="http://schemas.openxmlformats.org/officeDocument/2006/relationships/font" Target="fonts/font28.fntdata"/><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31.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font" Target="fonts/font26.fntdata"/><Relationship Id="rId64" Type="http://schemas.openxmlformats.org/officeDocument/2006/relationships/font" Target="fonts/font34.fntdata"/><Relationship Id="rId69"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font" Target="fonts/font2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59" Type="http://schemas.openxmlformats.org/officeDocument/2006/relationships/font" Target="fonts/font29.fntdata"/><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11.fntdata"/><Relationship Id="rId54" Type="http://schemas.openxmlformats.org/officeDocument/2006/relationships/font" Target="fonts/font24.fntdata"/><Relationship Id="rId62" Type="http://schemas.openxmlformats.org/officeDocument/2006/relationships/font" Target="fonts/font32.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49" Type="http://schemas.openxmlformats.org/officeDocument/2006/relationships/font" Target="fonts/font19.fntdata"/><Relationship Id="rId57" Type="http://schemas.openxmlformats.org/officeDocument/2006/relationships/font" Target="fonts/font27.fntdata"/><Relationship Id="rId10" Type="http://schemas.openxmlformats.org/officeDocument/2006/relationships/slide" Target="slides/slide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 Id="rId60" Type="http://schemas.openxmlformats.org/officeDocument/2006/relationships/font" Target="fonts/font30.fntdata"/><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9.fntdata"/><Relationship Id="rId34" Type="http://schemas.openxmlformats.org/officeDocument/2006/relationships/font" Target="fonts/font4.fntdata"/><Relationship Id="rId50" Type="http://schemas.openxmlformats.org/officeDocument/2006/relationships/font" Target="fonts/font20.fntdata"/><Relationship Id="rId55" Type="http://schemas.openxmlformats.org/officeDocument/2006/relationships/font" Target="fonts/font2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2400300" y="3580116"/>
            <a:ext cx="13487400" cy="2468880"/>
          </a:xfrm>
          <a:solidFill>
            <a:srgbClr val="FFFFFF"/>
          </a:solidFill>
          <a:ln w="38100">
            <a:solidFill>
              <a:srgbClr val="404040"/>
            </a:solidFill>
          </a:ln>
        </p:spPr>
        <p:txBody>
          <a:bodyPr lIns="274320" rIns="274320" anchor="ctr" anchorCtr="1">
            <a:normAutofit/>
          </a:bodyPr>
          <a:lstStyle>
            <a:lvl1pPr algn="ctr">
              <a:defRPr sz="57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4042791" y="6528816"/>
            <a:ext cx="10202418" cy="1859841"/>
          </a:xfrm>
          <a:noFill/>
        </p:spPr>
        <p:txBody>
          <a:bodyPr>
            <a:normAutofit/>
          </a:bodyPr>
          <a:lstStyle>
            <a:lvl1pPr marL="0" indent="0" algn="ctr">
              <a:buNone/>
              <a:defRPr sz="3000">
                <a:solidFill>
                  <a:schemeClr val="tx1">
                    <a:lumMod val="75000"/>
                    <a:lumOff val="25000"/>
                  </a:schemeClr>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BA59EC04-9C99-EE4B-97A7-1CDD01851280}" type="datetimeFigureOut">
              <a:rPr lang="en-US" smtClean="0"/>
              <a:t>9/21/24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9EB534-42BA-D146-8825-F20CAA28BA2D}" type="slidenum">
              <a:rPr lang="en-US" smtClean="0"/>
              <a:t>‹#›</a:t>
            </a:fld>
            <a:endParaRPr lang="en-US"/>
          </a:p>
        </p:txBody>
      </p:sp>
    </p:spTree>
    <p:extLst>
      <p:ext uri="{BB962C8B-B14F-4D97-AF65-F5344CB8AC3E}">
        <p14:creationId xmlns:p14="http://schemas.microsoft.com/office/powerpoint/2010/main" val="2746622671"/>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A59EC04-9C99-EE4B-97A7-1CDD01851280}" type="datetimeFigureOut">
              <a:rPr lang="en-US" smtClean="0"/>
              <a:t>9/21/24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9EB534-42BA-D146-8825-F20CAA28BA2D}" type="slidenum">
              <a:rPr lang="en-US" smtClean="0"/>
              <a:t>‹#›</a:t>
            </a:fld>
            <a:endParaRPr lang="en-US"/>
          </a:p>
        </p:txBody>
      </p:sp>
    </p:spTree>
    <p:extLst>
      <p:ext uri="{BB962C8B-B14F-4D97-AF65-F5344CB8AC3E}">
        <p14:creationId xmlns:p14="http://schemas.microsoft.com/office/powerpoint/2010/main" val="42336809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2400300" y="3580116"/>
            <a:ext cx="13487400" cy="2468880"/>
          </a:xfrm>
          <a:solidFill>
            <a:srgbClr val="FFFFFF"/>
          </a:solidFill>
          <a:ln w="38100">
            <a:solidFill>
              <a:srgbClr val="404040"/>
            </a:solidFill>
          </a:ln>
        </p:spPr>
        <p:txBody>
          <a:bodyPr lIns="274320" rIns="274320" anchor="ctr" anchorCtr="1">
            <a:normAutofit/>
          </a:bodyPr>
          <a:lstStyle>
            <a:lvl1pPr>
              <a:defRPr sz="57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4042791" y="6528698"/>
            <a:ext cx="10202418" cy="1897623"/>
          </a:xfrm>
        </p:spPr>
        <p:txBody>
          <a:bodyPr anchor="t" anchorCtr="1">
            <a:normAutofit/>
          </a:bodyPr>
          <a:lstStyle>
            <a:lvl1pPr marL="0" indent="0">
              <a:buNone/>
              <a:defRPr sz="3000">
                <a:solidFill>
                  <a:schemeClr val="tx1"/>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BA59EC04-9C99-EE4B-97A7-1CDD01851280}" type="datetimeFigureOut">
              <a:rPr lang="en-US" smtClean="0"/>
              <a:t>9/21/24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9EB534-42BA-D146-8825-F20CAA28BA2D}" type="slidenum">
              <a:rPr lang="en-US" smtClean="0"/>
              <a:t>‹#›</a:t>
            </a:fld>
            <a:endParaRPr lang="en-US"/>
          </a:p>
        </p:txBody>
      </p:sp>
    </p:spTree>
    <p:extLst>
      <p:ext uri="{BB962C8B-B14F-4D97-AF65-F5344CB8AC3E}">
        <p14:creationId xmlns:p14="http://schemas.microsoft.com/office/powerpoint/2010/main" val="4100232518"/>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372868" y="3957066"/>
            <a:ext cx="6407657" cy="46529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507473" y="3957066"/>
            <a:ext cx="6405371" cy="46529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BA59EC04-9C99-EE4B-97A7-1CDD01851280}" type="datetimeFigureOut">
              <a:rPr lang="en-US" smtClean="0"/>
              <a:t>9/21/24</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189EB534-42BA-D146-8825-F20CAA28BA2D}" type="slidenum">
              <a:rPr lang="en-US" smtClean="0"/>
              <a:t>‹#›</a:t>
            </a:fld>
            <a:endParaRPr lang="en-US"/>
          </a:p>
        </p:txBody>
      </p:sp>
    </p:spTree>
    <p:extLst>
      <p:ext uri="{BB962C8B-B14F-4D97-AF65-F5344CB8AC3E}">
        <p14:creationId xmlns:p14="http://schemas.microsoft.com/office/powerpoint/2010/main" val="5526116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375154" y="3470150"/>
            <a:ext cx="6405372" cy="1056131"/>
          </a:xfrm>
        </p:spPr>
        <p:txBody>
          <a:bodyPr anchor="b" anchorCtr="1">
            <a:normAutofit/>
          </a:bodyPr>
          <a:lstStyle>
            <a:lvl1pPr marL="0" indent="0" algn="ctr">
              <a:buNone/>
              <a:defRPr sz="2850" b="0" cap="all" spc="150" baseline="0">
                <a:solidFill>
                  <a:schemeClr val="accent2">
                    <a:lumMod val="75000"/>
                  </a:schemeClr>
                </a:solidFill>
              </a:defRPr>
            </a:lvl1pPr>
            <a:lvl2pPr marL="685800" indent="0">
              <a:buNone/>
              <a:defRPr sz="285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2375154" y="4714875"/>
            <a:ext cx="6405372" cy="38951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9507474" y="4714875"/>
            <a:ext cx="6380226" cy="3895164"/>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9507474" y="3470150"/>
            <a:ext cx="6405372" cy="1056131"/>
          </a:xfrm>
        </p:spPr>
        <p:txBody>
          <a:bodyPr anchor="b" anchorCtr="1">
            <a:normAutofit/>
          </a:bodyPr>
          <a:lstStyle>
            <a:lvl1pPr marL="0" indent="0" algn="ctr">
              <a:buNone/>
              <a:defRPr sz="2850" b="0" cap="all" spc="150" baseline="0">
                <a:solidFill>
                  <a:schemeClr val="accent2">
                    <a:lumMod val="75000"/>
                  </a:schemeClr>
                </a:solidFill>
              </a:defRPr>
            </a:lvl1pPr>
            <a:lvl2pPr marL="685800" indent="0">
              <a:buNone/>
              <a:defRPr sz="285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7" name="Date Placeholder 6"/>
          <p:cNvSpPr>
            <a:spLocks noGrp="1"/>
          </p:cNvSpPr>
          <p:nvPr>
            <p:ph type="dt" sz="half" idx="10"/>
          </p:nvPr>
        </p:nvSpPr>
        <p:spPr/>
        <p:txBody>
          <a:bodyPr/>
          <a:lstStyle/>
          <a:p>
            <a:fld id="{BA59EC04-9C99-EE4B-97A7-1CDD01851280}" type="datetimeFigureOut">
              <a:rPr lang="en-US" smtClean="0"/>
              <a:t>9/21/24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9EB534-42BA-D146-8825-F20CAA28BA2D}"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190806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A59EC04-9C99-EE4B-97A7-1CDD01851280}" type="datetimeFigureOut">
              <a:rPr lang="en-US" smtClean="0"/>
              <a:t>9/21/24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9EB534-42BA-D146-8825-F20CAA28BA2D}" type="slidenum">
              <a:rPr lang="en-US" smtClean="0"/>
              <a:t>‹#›</a:t>
            </a:fld>
            <a:endParaRPr lang="en-US"/>
          </a:p>
        </p:txBody>
      </p:sp>
    </p:spTree>
    <p:extLst>
      <p:ext uri="{BB962C8B-B14F-4D97-AF65-F5344CB8AC3E}">
        <p14:creationId xmlns:p14="http://schemas.microsoft.com/office/powerpoint/2010/main" val="30544719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59EC04-9C99-EE4B-97A7-1CDD01851280}" type="datetimeFigureOut">
              <a:rPr lang="en-US" smtClean="0"/>
              <a:t>9/21/24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9EB534-42BA-D146-8825-F20CAA28BA2D}" type="slidenum">
              <a:rPr lang="en-US" smtClean="0"/>
              <a:t>‹#›</a:t>
            </a:fld>
            <a:endParaRPr lang="en-US"/>
          </a:p>
        </p:txBody>
      </p:sp>
    </p:spTree>
    <p:extLst>
      <p:ext uri="{BB962C8B-B14F-4D97-AF65-F5344CB8AC3E}">
        <p14:creationId xmlns:p14="http://schemas.microsoft.com/office/powerpoint/2010/main" val="29614706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9144000"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1207008" y="3365743"/>
            <a:ext cx="6729984" cy="1712246"/>
          </a:xfrm>
          <a:solidFill>
            <a:srgbClr val="FFFFFF"/>
          </a:solidFill>
          <a:ln>
            <a:solidFill>
              <a:srgbClr val="404040"/>
            </a:solidFill>
          </a:ln>
        </p:spPr>
        <p:txBody>
          <a:bodyPr anchor="ctr" anchorCtr="1">
            <a:normAutofit/>
          </a:bodyPr>
          <a:lstStyle>
            <a:lvl1pPr>
              <a:defRPr sz="33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10104120" y="1207008"/>
            <a:ext cx="7223760" cy="7872984"/>
          </a:xfrm>
        </p:spPr>
        <p:txBody>
          <a:bodyPr>
            <a:normAutofit/>
          </a:bodyPr>
          <a:lstStyle>
            <a:lvl1pPr>
              <a:defRPr sz="2850">
                <a:solidFill>
                  <a:schemeClr val="tx1"/>
                </a:solidFill>
              </a:defRPr>
            </a:lvl1pPr>
            <a:lvl2pPr>
              <a:defRPr sz="2400">
                <a:solidFill>
                  <a:schemeClr val="tx1"/>
                </a:solidFill>
              </a:defRPr>
            </a:lvl2pPr>
            <a:lvl3pPr>
              <a:defRPr sz="2400">
                <a:solidFill>
                  <a:schemeClr val="tx1"/>
                </a:solidFill>
              </a:defRPr>
            </a:lvl3pPr>
            <a:lvl4pPr>
              <a:defRPr sz="2400">
                <a:solidFill>
                  <a:schemeClr val="tx1"/>
                </a:solidFill>
              </a:defRPr>
            </a:lvl4pPr>
            <a:lvl5pPr>
              <a:defRPr sz="2400">
                <a:solidFill>
                  <a:schemeClr val="tx1"/>
                </a:solidFill>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73352" y="5324877"/>
            <a:ext cx="5692140" cy="3291054"/>
          </a:xfrm>
        </p:spPr>
        <p:txBody>
          <a:bodyPr anchor="t" anchorCtr="1">
            <a:normAutofit/>
          </a:bodyPr>
          <a:lstStyle>
            <a:lvl1pPr marL="0" indent="0" algn="ctr">
              <a:buNone/>
              <a:defRPr sz="2250">
                <a:solidFill>
                  <a:srgbClr val="FFFFFF"/>
                </a:solidFill>
              </a:defRPr>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9" name="Date Placeholder 8"/>
          <p:cNvSpPr>
            <a:spLocks noGrp="1"/>
          </p:cNvSpPr>
          <p:nvPr>
            <p:ph type="dt" sz="half" idx="10"/>
          </p:nvPr>
        </p:nvSpPr>
        <p:spPr/>
        <p:txBody>
          <a:bodyPr/>
          <a:lstStyle/>
          <a:p>
            <a:fld id="{BA59EC04-9C99-EE4B-97A7-1CDD01851280}" type="datetimeFigureOut">
              <a:rPr lang="en-US" smtClean="0"/>
              <a:t>9/21/24</a:t>
            </a:fld>
            <a:endParaRPr lang="en-US"/>
          </a:p>
        </p:txBody>
      </p:sp>
      <p:sp>
        <p:nvSpPr>
          <p:cNvPr id="10" name="Footer Placeholder 9"/>
          <p:cNvSpPr>
            <a:spLocks noGrp="1"/>
          </p:cNvSpPr>
          <p:nvPr>
            <p:ph type="ftr" sz="quarter" idx="11"/>
          </p:nvPr>
        </p:nvSpPr>
        <p:spPr>
          <a:xfrm>
            <a:off x="1207009" y="9354312"/>
            <a:ext cx="7687196" cy="48006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189EB534-42BA-D146-8825-F20CAA28BA2D}" type="slidenum">
              <a:rPr lang="en-US" smtClean="0"/>
              <a:t>‹#›</a:t>
            </a:fld>
            <a:endParaRPr lang="en-US"/>
          </a:p>
        </p:txBody>
      </p:sp>
    </p:spTree>
    <p:extLst>
      <p:ext uri="{BB962C8B-B14F-4D97-AF65-F5344CB8AC3E}">
        <p14:creationId xmlns:p14="http://schemas.microsoft.com/office/powerpoint/2010/main" val="1185996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91439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1212785" y="3365742"/>
            <a:ext cx="6742497" cy="1701960"/>
          </a:xfrm>
          <a:solidFill>
            <a:srgbClr val="FFFFFF"/>
          </a:solidFill>
          <a:ln>
            <a:solidFill>
              <a:srgbClr val="404040"/>
            </a:solidFill>
          </a:ln>
        </p:spPr>
        <p:txBody>
          <a:bodyPr anchor="ctr" anchorCtr="1">
            <a:noAutofit/>
          </a:bodyPr>
          <a:lstStyle>
            <a:lvl1pPr>
              <a:defRPr sz="33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9143999" y="0"/>
            <a:ext cx="9153146" cy="10287000"/>
          </a:xfrm>
          <a:solidFill>
            <a:schemeClr val="bg1">
              <a:lumMod val="75000"/>
            </a:schemeClr>
          </a:solidFill>
        </p:spPr>
        <p:txBody>
          <a:bodyPr anchor="t"/>
          <a:lstStyle>
            <a:lvl1pPr marL="0" indent="0">
              <a:buNone/>
              <a:defRPr sz="4800">
                <a:solidFill>
                  <a:schemeClr val="bg1">
                    <a:lumMod val="85000"/>
                    <a:lumOff val="15000"/>
                  </a:schemeClr>
                </a:solidFill>
              </a:defRPr>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673352" y="5324878"/>
            <a:ext cx="5692140" cy="3291056"/>
          </a:xfrm>
        </p:spPr>
        <p:txBody>
          <a:bodyPr anchor="t" anchorCtr="1">
            <a:normAutofit/>
          </a:bodyPr>
          <a:lstStyle>
            <a:lvl1pPr marL="0" indent="0" algn="ctr">
              <a:buNone/>
              <a:defRPr sz="2250">
                <a:solidFill>
                  <a:srgbClr val="FFFFFF"/>
                </a:solidFill>
              </a:defRPr>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BA59EC04-9C99-EE4B-97A7-1CDD01851280}" type="datetimeFigureOut">
              <a:rPr lang="en-US" smtClean="0"/>
              <a:t>9/21/24</a:t>
            </a:fld>
            <a:endParaRPr lang="en-US"/>
          </a:p>
        </p:txBody>
      </p:sp>
      <p:sp>
        <p:nvSpPr>
          <p:cNvPr id="9" name="Footer Placeholder 8"/>
          <p:cNvSpPr>
            <a:spLocks noGrp="1"/>
          </p:cNvSpPr>
          <p:nvPr>
            <p:ph type="ftr" sz="quarter" idx="11"/>
          </p:nvPr>
        </p:nvSpPr>
        <p:spPr>
          <a:xfrm>
            <a:off x="1207009" y="9354312"/>
            <a:ext cx="7687196" cy="48006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189EB534-42BA-D146-8825-F20CAA28BA2D}" type="slidenum">
              <a:rPr lang="en-US" smtClean="0"/>
              <a:t>‹#›</a:t>
            </a:fld>
            <a:endParaRPr lang="en-US"/>
          </a:p>
        </p:txBody>
      </p:sp>
    </p:spTree>
    <p:extLst>
      <p:ext uri="{BB962C8B-B14F-4D97-AF65-F5344CB8AC3E}">
        <p14:creationId xmlns:p14="http://schemas.microsoft.com/office/powerpoint/2010/main" val="7218690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59EC04-9C99-EE4B-97A7-1CDD01851280}" type="datetimeFigureOut">
              <a:rPr lang="en-US" smtClean="0"/>
              <a:t>9/21/24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9EB534-42BA-D146-8825-F20CAA28BA2D}" type="slidenum">
              <a:rPr lang="en-US" smtClean="0"/>
              <a:t>‹#›</a:t>
            </a:fld>
            <a:endParaRPr lang="en-US"/>
          </a:p>
        </p:txBody>
      </p:sp>
    </p:spTree>
    <p:extLst>
      <p:ext uri="{BB962C8B-B14F-4D97-AF65-F5344CB8AC3E}">
        <p14:creationId xmlns:p14="http://schemas.microsoft.com/office/powerpoint/2010/main" val="29884767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979668" y="1405890"/>
            <a:ext cx="1947912" cy="747522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346705" y="1405890"/>
            <a:ext cx="9297734" cy="74752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59EC04-9C99-EE4B-97A7-1CDD01851280}" type="datetimeFigureOut">
              <a:rPr lang="en-US" smtClean="0"/>
              <a:t>9/21/24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9EB534-42BA-D146-8825-F20CAA28BA2D}" type="slidenum">
              <a:rPr lang="en-US" smtClean="0"/>
              <a:t>‹#›</a:t>
            </a:fld>
            <a:endParaRPr lang="en-US"/>
          </a:p>
        </p:txBody>
      </p:sp>
    </p:spTree>
    <p:extLst>
      <p:ext uri="{BB962C8B-B14F-4D97-AF65-F5344CB8AC3E}">
        <p14:creationId xmlns:p14="http://schemas.microsoft.com/office/powerpoint/2010/main" val="16021616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9/21/24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3346704" y="1447038"/>
            <a:ext cx="11594592" cy="178308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346704" y="3957067"/>
            <a:ext cx="11594592" cy="46529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732144" y="9358224"/>
            <a:ext cx="4130619" cy="485952"/>
          </a:xfrm>
          <a:prstGeom prst="rect">
            <a:avLst/>
          </a:prstGeom>
        </p:spPr>
        <p:txBody>
          <a:bodyPr vert="horz" lIns="91440" tIns="45720" rIns="91440" bIns="45720" rtlCol="0" anchor="ctr"/>
          <a:lstStyle>
            <a:lvl1pPr algn="r">
              <a:defRPr sz="1575">
                <a:solidFill>
                  <a:schemeClr val="tx1">
                    <a:alpha val="70000"/>
                  </a:schemeClr>
                </a:solidFill>
              </a:defRPr>
            </a:lvl1pPr>
          </a:lstStyle>
          <a:p>
            <a:fld id="{BA59EC04-9C99-EE4B-97A7-1CDD01851280}" type="datetimeFigureOut">
              <a:rPr lang="en-US" smtClean="0"/>
              <a:t>9/21/24</a:t>
            </a:fld>
            <a:endParaRPr lang="en-US"/>
          </a:p>
        </p:txBody>
      </p:sp>
      <p:sp>
        <p:nvSpPr>
          <p:cNvPr id="5" name="Footer Placeholder 4"/>
          <p:cNvSpPr>
            <a:spLocks noGrp="1"/>
          </p:cNvSpPr>
          <p:nvPr>
            <p:ph type="ftr" sz="quarter" idx="3"/>
          </p:nvPr>
        </p:nvSpPr>
        <p:spPr>
          <a:xfrm>
            <a:off x="2400301" y="9354312"/>
            <a:ext cx="8851784" cy="480060"/>
          </a:xfrm>
          <a:prstGeom prst="rect">
            <a:avLst/>
          </a:prstGeom>
        </p:spPr>
        <p:txBody>
          <a:bodyPr vert="horz" lIns="91440" tIns="45720" rIns="91440" bIns="45720" rtlCol="0" anchor="ctr"/>
          <a:lstStyle>
            <a:lvl1pPr algn="l">
              <a:defRPr sz="1575">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6138383" y="9326880"/>
            <a:ext cx="548640" cy="548640"/>
          </a:xfrm>
          <a:prstGeom prst="ellipse">
            <a:avLst/>
          </a:prstGeom>
          <a:solidFill>
            <a:srgbClr val="1D1D1D">
              <a:alpha val="70000"/>
            </a:srgbClr>
          </a:solidFill>
        </p:spPr>
        <p:txBody>
          <a:bodyPr vert="horz" lIns="18288" tIns="45720" rIns="18288" bIns="45720" rtlCol="0" anchor="ctr">
            <a:noAutofit/>
          </a:bodyPr>
          <a:lstStyle>
            <a:lvl1pPr algn="ctr">
              <a:defRPr sz="1650" spc="0" baseline="0">
                <a:solidFill>
                  <a:srgbClr val="FFFFFF"/>
                </a:solidFill>
              </a:defRPr>
            </a:lvl1pPr>
          </a:lstStyle>
          <a:p>
            <a:fld id="{189EB534-42BA-D146-8825-F20CAA28BA2D}" type="slidenum">
              <a:rPr lang="en-US" smtClean="0"/>
              <a:t>‹#›</a:t>
            </a:fld>
            <a:endParaRPr lang="en-US"/>
          </a:p>
        </p:txBody>
      </p:sp>
    </p:spTree>
    <p:extLst>
      <p:ext uri="{BB962C8B-B14F-4D97-AF65-F5344CB8AC3E}">
        <p14:creationId xmlns:p14="http://schemas.microsoft.com/office/powerpoint/2010/main" val="40487050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1371600" rtl="0" eaLnBrk="1" latinLnBrk="0" hangingPunct="1">
        <a:lnSpc>
          <a:spcPct val="90000"/>
        </a:lnSpc>
        <a:spcBef>
          <a:spcPct val="0"/>
        </a:spcBef>
        <a:buNone/>
        <a:defRPr sz="4200" kern="1200" cap="all" spc="300" baseline="0">
          <a:solidFill>
            <a:srgbClr val="262626"/>
          </a:solidFill>
          <a:latin typeface="+mj-lt"/>
          <a:ea typeface="+mj-ea"/>
          <a:cs typeface="+mj-cs"/>
        </a:defRPr>
      </a:lvl1pPr>
    </p:titleStyle>
    <p:bodyStyle>
      <a:lvl1pPr marL="342900" indent="-342900" algn="l" defTabSz="1371600" rtl="0" eaLnBrk="1" latinLnBrk="0" hangingPunct="1">
        <a:lnSpc>
          <a:spcPct val="100000"/>
        </a:lnSpc>
        <a:spcBef>
          <a:spcPts val="1500"/>
        </a:spcBef>
        <a:buClr>
          <a:schemeClr val="accent2"/>
        </a:buClr>
        <a:buFont typeface="Arial" panose="020B0604020202020204" pitchFamily="34" charset="0"/>
        <a:buChar char="•"/>
        <a:defRPr sz="2700" kern="1200">
          <a:solidFill>
            <a:schemeClr val="tx1">
              <a:lumMod val="85000"/>
              <a:lumOff val="15000"/>
            </a:schemeClr>
          </a:solidFill>
          <a:latin typeface="+mn-lt"/>
          <a:ea typeface="+mn-ea"/>
          <a:cs typeface="+mn-cs"/>
        </a:defRPr>
      </a:lvl1pPr>
      <a:lvl2pPr marL="685800"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a:solidFill>
            <a:schemeClr val="tx1">
              <a:lumMod val="85000"/>
              <a:lumOff val="15000"/>
            </a:schemeClr>
          </a:solidFill>
          <a:latin typeface="+mn-lt"/>
          <a:ea typeface="+mn-ea"/>
          <a:cs typeface="+mn-cs"/>
        </a:defRPr>
      </a:lvl2pPr>
      <a:lvl3pPr marL="1028700"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a:solidFill>
            <a:schemeClr val="tx1">
              <a:lumMod val="85000"/>
              <a:lumOff val="15000"/>
            </a:schemeClr>
          </a:solidFill>
          <a:latin typeface="+mn-lt"/>
          <a:ea typeface="+mn-ea"/>
          <a:cs typeface="+mn-cs"/>
        </a:defRPr>
      </a:lvl3pPr>
      <a:lvl4pPr marL="1371600"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a:solidFill>
            <a:schemeClr val="tx1">
              <a:lumMod val="85000"/>
              <a:lumOff val="15000"/>
            </a:schemeClr>
          </a:solidFill>
          <a:latin typeface="+mn-lt"/>
          <a:ea typeface="+mn-ea"/>
          <a:cs typeface="+mn-cs"/>
        </a:defRPr>
      </a:lvl4pPr>
      <a:lvl5pPr marL="1714500"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a:solidFill>
            <a:schemeClr val="tx1">
              <a:lumMod val="85000"/>
              <a:lumOff val="15000"/>
            </a:schemeClr>
          </a:solidFill>
          <a:latin typeface="+mn-lt"/>
          <a:ea typeface="+mn-ea"/>
          <a:cs typeface="+mn-cs"/>
        </a:defRPr>
      </a:lvl5pPr>
      <a:lvl6pPr marL="1969295"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a:solidFill>
            <a:schemeClr val="tx1"/>
          </a:solidFill>
          <a:latin typeface="+mn-lt"/>
          <a:ea typeface="+mn-ea"/>
          <a:cs typeface="+mn-cs"/>
        </a:defRPr>
      </a:lvl6pPr>
      <a:lvl7pPr marL="2226470"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a:solidFill>
            <a:schemeClr val="tx1"/>
          </a:solidFill>
          <a:latin typeface="+mn-lt"/>
          <a:ea typeface="+mn-ea"/>
          <a:cs typeface="+mn-cs"/>
        </a:defRPr>
      </a:lvl7pPr>
      <a:lvl8pPr marL="2486025"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baseline="0">
          <a:solidFill>
            <a:schemeClr val="tx1"/>
          </a:solidFill>
          <a:latin typeface="+mn-lt"/>
          <a:ea typeface="+mn-ea"/>
          <a:cs typeface="+mn-cs"/>
        </a:defRPr>
      </a:lvl8pPr>
      <a:lvl9pPr marL="2824163"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baseline="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1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10" Type="http://schemas.openxmlformats.org/officeDocument/2006/relationships/image" Target="../media/image9.jpeg"/><Relationship Id="rId4" Type="http://schemas.openxmlformats.org/officeDocument/2006/relationships/image" Target="../media/image5.png"/><Relationship Id="rId9" Type="http://schemas.openxmlformats.org/officeDocument/2006/relationships/image" Target="../media/image3.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9.sv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png"/><Relationship Id="rId7"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svg"/><Relationship Id="rId9" Type="http://schemas.openxmlformats.org/officeDocument/2006/relationships/image" Target="../media/image35.png"/></Relationships>
</file>

<file path=ppt/slides/_rels/slide3.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18.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2.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19.svg"/></Relationships>
</file>

<file path=ppt/slides/_rels/slide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1.sv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dirty="0"/>
          </a:p>
        </p:txBody>
      </p:sp>
      <p:sp>
        <p:nvSpPr>
          <p:cNvPr id="3" name="Freeform 3"/>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2719597" y="3202251"/>
            <a:ext cx="12848808" cy="4208864"/>
            <a:chOff x="0" y="0"/>
            <a:chExt cx="1895495" cy="812800"/>
          </a:xfrm>
        </p:grpSpPr>
        <p:sp>
          <p:nvSpPr>
            <p:cNvPr id="6" name="Freeform 6"/>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7" name="TextBox 7"/>
            <p:cNvSpPr txBox="1"/>
            <p:nvPr/>
          </p:nvSpPr>
          <p:spPr>
            <a:xfrm>
              <a:off x="0" y="-19050"/>
              <a:ext cx="1895495" cy="831850"/>
            </a:xfrm>
            <a:prstGeom prst="rect">
              <a:avLst/>
            </a:prstGeom>
          </p:spPr>
          <p:txBody>
            <a:bodyPr lIns="50800" tIns="50800" rIns="50800" bIns="50800" rtlCol="0" anchor="ctr"/>
            <a:lstStyle/>
            <a:p>
              <a:pPr algn="ctr">
                <a:lnSpc>
                  <a:spcPts val="2859"/>
                </a:lnSpc>
              </a:pPr>
              <a:endParaRPr/>
            </a:p>
          </p:txBody>
        </p:sp>
      </p:grpSp>
      <p:sp>
        <p:nvSpPr>
          <p:cNvPr id="9" name="TextBox 9"/>
          <p:cNvSpPr txBox="1"/>
          <p:nvPr/>
        </p:nvSpPr>
        <p:spPr>
          <a:xfrm>
            <a:off x="4236347" y="4348786"/>
            <a:ext cx="9815307" cy="2681440"/>
          </a:xfrm>
          <a:prstGeom prst="rect">
            <a:avLst/>
          </a:prstGeom>
        </p:spPr>
        <p:txBody>
          <a:bodyPr lIns="0" tIns="0" rIns="0" bIns="0" rtlCol="0" anchor="t">
            <a:spAutoFit/>
          </a:bodyPr>
          <a:lstStyle/>
          <a:p>
            <a:pPr algn="ctr">
              <a:lnSpc>
                <a:spcPts val="22684"/>
              </a:lnSpc>
            </a:pPr>
            <a:r>
              <a:rPr lang="en-US" sz="13800" spc="692" dirty="0">
                <a:solidFill>
                  <a:srgbClr val="231F20"/>
                </a:solidFill>
                <a:latin typeface="Oswald Bold"/>
                <a:ea typeface="Oswald Bold"/>
                <a:cs typeface="Oswald Bold"/>
                <a:sym typeface="Oswald Bold"/>
              </a:rPr>
              <a:t>HTMX</a:t>
            </a:r>
            <a:endParaRPr lang="en-US" sz="16437" spc="1610" dirty="0">
              <a:solidFill>
                <a:srgbClr val="231F20"/>
              </a:solidFill>
              <a:latin typeface="Oswald Bold"/>
              <a:ea typeface="Oswald Bold"/>
              <a:cs typeface="Oswald Bold"/>
              <a:sym typeface="Oswald Bold"/>
            </a:endParaRPr>
          </a:p>
        </p:txBody>
      </p:sp>
      <p:sp>
        <p:nvSpPr>
          <p:cNvPr id="10" name="TextBox 10"/>
          <p:cNvSpPr txBox="1"/>
          <p:nvPr/>
        </p:nvSpPr>
        <p:spPr>
          <a:xfrm>
            <a:off x="2895600" y="3438109"/>
            <a:ext cx="12496799" cy="1076961"/>
          </a:xfrm>
          <a:prstGeom prst="rect">
            <a:avLst/>
          </a:prstGeom>
        </p:spPr>
        <p:txBody>
          <a:bodyPr wrap="square" lIns="0" tIns="0" rIns="0" bIns="0" rtlCol="0" anchor="t">
            <a:spAutoFit/>
          </a:bodyPr>
          <a:lstStyle/>
          <a:p>
            <a:pPr algn="ctr">
              <a:lnSpc>
                <a:spcPts val="9748"/>
              </a:lnSpc>
            </a:pPr>
            <a:r>
              <a:rPr lang="en-US" sz="4800" spc="692" dirty="0">
                <a:solidFill>
                  <a:srgbClr val="231F20"/>
                </a:solidFill>
                <a:latin typeface="Oswald Bold"/>
                <a:ea typeface="Oswald Bold"/>
                <a:cs typeface="Oswald Bold"/>
                <a:sym typeface="Oswald Bold"/>
              </a:rPr>
              <a:t>Enhancing ASP.NET Razor Pages with</a:t>
            </a:r>
          </a:p>
        </p:txBody>
      </p:sp>
      <p:sp>
        <p:nvSpPr>
          <p:cNvPr id="11" name="TextBox 11"/>
          <p:cNvSpPr txBox="1"/>
          <p:nvPr/>
        </p:nvSpPr>
        <p:spPr>
          <a:xfrm>
            <a:off x="2719596" y="7482578"/>
            <a:ext cx="12848809" cy="421847"/>
          </a:xfrm>
          <a:prstGeom prst="rect">
            <a:avLst/>
          </a:prstGeom>
        </p:spPr>
        <p:txBody>
          <a:bodyPr lIns="0" tIns="0" rIns="0" bIns="0" rtlCol="0" anchor="t">
            <a:spAutoFit/>
          </a:bodyPr>
          <a:lstStyle/>
          <a:p>
            <a:pPr algn="ctr">
              <a:lnSpc>
                <a:spcPts val="3661"/>
              </a:lnSpc>
            </a:pPr>
            <a:r>
              <a:rPr lang="en-US" sz="2653" spc="140" dirty="0">
                <a:solidFill>
                  <a:srgbClr val="231F20"/>
                </a:solidFill>
                <a:latin typeface="Montserrat Classic Bold"/>
                <a:ea typeface="Montserrat Classic Bold"/>
                <a:cs typeface="Montserrat Classic Bold"/>
                <a:sym typeface="Montserrat Classic Bold"/>
              </a:rPr>
              <a:t>CHRIS WOODRUFF</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rot="887923">
            <a:off x="13475833" y="-878730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4" name="Group 4"/>
          <p:cNvGrpSpPr/>
          <p:nvPr/>
        </p:nvGrpSpPr>
        <p:grpSpPr>
          <a:xfrm>
            <a:off x="3352800" y="4434807"/>
            <a:ext cx="4571999" cy="2351362"/>
            <a:chOff x="0" y="0"/>
            <a:chExt cx="1075555" cy="862436"/>
          </a:xfrm>
        </p:grpSpPr>
        <p:sp>
          <p:nvSpPr>
            <p:cNvPr id="5" name="Freeform 5"/>
            <p:cNvSpPr/>
            <p:nvPr/>
          </p:nvSpPr>
          <p:spPr>
            <a:xfrm>
              <a:off x="0" y="0"/>
              <a:ext cx="1075555" cy="862436"/>
            </a:xfrm>
            <a:custGeom>
              <a:avLst/>
              <a:gdLst/>
              <a:ahLst/>
              <a:cxnLst/>
              <a:rect l="l" t="t" r="r" b="b"/>
              <a:pathLst>
                <a:path w="1075555" h="862436">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TextBox 6"/>
            <p:cNvSpPr txBox="1"/>
            <p:nvPr/>
          </p:nvSpPr>
          <p:spPr>
            <a:xfrm>
              <a:off x="0" y="-19050"/>
              <a:ext cx="1075555" cy="881486"/>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7" name="Group 7"/>
          <p:cNvGrpSpPr/>
          <p:nvPr/>
        </p:nvGrpSpPr>
        <p:grpSpPr>
          <a:xfrm>
            <a:off x="4260093" y="6895603"/>
            <a:ext cx="2932415" cy="847111"/>
            <a:chOff x="0" y="0"/>
            <a:chExt cx="1075555" cy="310705"/>
          </a:xfrm>
        </p:grpSpPr>
        <p:sp>
          <p:nvSpPr>
            <p:cNvPr id="8" name="Freeform 8"/>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9"/>
            <p:cNvSpPr txBox="1"/>
            <p:nvPr/>
          </p:nvSpPr>
          <p:spPr>
            <a:xfrm>
              <a:off x="0" y="-19050"/>
              <a:ext cx="1075555" cy="329755"/>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p:cNvGrpSpPr/>
          <p:nvPr/>
        </p:nvGrpSpPr>
        <p:grpSpPr>
          <a:xfrm>
            <a:off x="8181564" y="5267602"/>
            <a:ext cx="4571999" cy="2351362"/>
            <a:chOff x="0" y="0"/>
            <a:chExt cx="1075555" cy="862436"/>
          </a:xfrm>
        </p:grpSpPr>
        <p:sp>
          <p:nvSpPr>
            <p:cNvPr id="11" name="Freeform 11"/>
            <p:cNvSpPr/>
            <p:nvPr/>
          </p:nvSpPr>
          <p:spPr>
            <a:xfrm>
              <a:off x="0" y="0"/>
              <a:ext cx="1075555" cy="862436"/>
            </a:xfrm>
            <a:custGeom>
              <a:avLst/>
              <a:gdLst/>
              <a:ahLst/>
              <a:cxnLst/>
              <a:rect l="l" t="t" r="r" b="b"/>
              <a:pathLst>
                <a:path w="1075555" h="862436">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TextBox 12"/>
            <p:cNvSpPr txBox="1"/>
            <p:nvPr/>
          </p:nvSpPr>
          <p:spPr>
            <a:xfrm>
              <a:off x="0" y="-19050"/>
              <a:ext cx="1075555" cy="881486"/>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3" name="Group 13"/>
          <p:cNvGrpSpPr/>
          <p:nvPr/>
        </p:nvGrpSpPr>
        <p:grpSpPr>
          <a:xfrm>
            <a:off x="9070732" y="7742714"/>
            <a:ext cx="2932415" cy="847111"/>
            <a:chOff x="0" y="0"/>
            <a:chExt cx="1075555" cy="310705"/>
          </a:xfrm>
        </p:grpSpPr>
        <p:sp>
          <p:nvSpPr>
            <p:cNvPr id="14" name="Freeform 14"/>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TextBox 15"/>
            <p:cNvSpPr txBox="1"/>
            <p:nvPr/>
          </p:nvSpPr>
          <p:spPr>
            <a:xfrm>
              <a:off x="0" y="-19050"/>
              <a:ext cx="1075555" cy="329755"/>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6" name="Group 16"/>
          <p:cNvGrpSpPr/>
          <p:nvPr/>
        </p:nvGrpSpPr>
        <p:grpSpPr>
          <a:xfrm>
            <a:off x="12969981" y="3632691"/>
            <a:ext cx="4206983" cy="2351362"/>
            <a:chOff x="0" y="0"/>
            <a:chExt cx="1075555" cy="862436"/>
          </a:xfrm>
        </p:grpSpPr>
        <p:sp>
          <p:nvSpPr>
            <p:cNvPr id="17" name="Freeform 17"/>
            <p:cNvSpPr/>
            <p:nvPr/>
          </p:nvSpPr>
          <p:spPr>
            <a:xfrm>
              <a:off x="0" y="0"/>
              <a:ext cx="1075555" cy="862436"/>
            </a:xfrm>
            <a:custGeom>
              <a:avLst/>
              <a:gdLst/>
              <a:ahLst/>
              <a:cxnLst/>
              <a:rect l="l" t="t" r="r" b="b"/>
              <a:pathLst>
                <a:path w="1075555" h="862436">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TextBox 18"/>
            <p:cNvSpPr txBox="1"/>
            <p:nvPr/>
          </p:nvSpPr>
          <p:spPr>
            <a:xfrm>
              <a:off x="0" y="-19050"/>
              <a:ext cx="1075555" cy="881486"/>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9" name="Group 19"/>
          <p:cNvGrpSpPr/>
          <p:nvPr/>
        </p:nvGrpSpPr>
        <p:grpSpPr>
          <a:xfrm>
            <a:off x="13563600" y="6157334"/>
            <a:ext cx="2932415" cy="847111"/>
            <a:chOff x="0" y="0"/>
            <a:chExt cx="1075555" cy="310705"/>
          </a:xfrm>
        </p:grpSpPr>
        <p:sp>
          <p:nvSpPr>
            <p:cNvPr id="20" name="Freeform 20"/>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TextBox 21"/>
            <p:cNvSpPr txBox="1"/>
            <p:nvPr/>
          </p:nvSpPr>
          <p:spPr>
            <a:xfrm>
              <a:off x="0" y="-19050"/>
              <a:ext cx="1075555" cy="329755"/>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2" name="Freeform 22"/>
          <p:cNvSpPr/>
          <p:nvPr/>
        </p:nvSpPr>
        <p:spPr>
          <a:xfrm rot="-1885381">
            <a:off x="12158125" y="7633280"/>
            <a:ext cx="1776375" cy="501826"/>
          </a:xfrm>
          <a:custGeom>
            <a:avLst/>
            <a:gdLst/>
            <a:ahLst/>
            <a:cxnLst/>
            <a:rect l="l" t="t" r="r" b="b"/>
            <a:pathLst>
              <a:path w="1776375" h="501826">
                <a:moveTo>
                  <a:pt x="0" y="0"/>
                </a:moveTo>
                <a:lnTo>
                  <a:pt x="1776374" y="0"/>
                </a:lnTo>
                <a:lnTo>
                  <a:pt x="1776374" y="501826"/>
                </a:lnTo>
                <a:lnTo>
                  <a:pt x="0" y="5018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TextBox 23"/>
          <p:cNvSpPr txBox="1"/>
          <p:nvPr/>
        </p:nvSpPr>
        <p:spPr>
          <a:xfrm>
            <a:off x="1538888" y="1195362"/>
            <a:ext cx="14844112" cy="1594138"/>
          </a:xfrm>
          <a:prstGeom prst="rect">
            <a:avLst/>
          </a:prstGeom>
        </p:spPr>
        <p:txBody>
          <a:bodyPr wrap="square" lIns="0" tIns="0" rIns="0" bIns="0" rtlCol="0" anchor="t">
            <a:spAutoFit/>
          </a:bodyPr>
          <a:lstStyle/>
          <a:p>
            <a:pPr marL="0" marR="0" lvl="0" indent="0" algn="ctr" defTabSz="914400" rtl="0" eaLnBrk="1" fontAlgn="auto" latinLnBrk="0" hangingPunct="1">
              <a:lnSpc>
                <a:spcPts val="13015"/>
              </a:lnSpc>
              <a:spcBef>
                <a:spcPct val="0"/>
              </a:spcBef>
              <a:spcAft>
                <a:spcPts val="0"/>
              </a:spcAft>
              <a:buClrTx/>
              <a:buSzTx/>
              <a:buFontTx/>
              <a:buNone/>
              <a:tabLst/>
              <a:defRPr/>
            </a:pPr>
            <a:r>
              <a:rPr kumimoji="0" lang="en-US" sz="9431" b="0" i="0" u="none" strike="noStrike" kern="1200" cap="none" spc="924" normalizeH="0" baseline="0" noProof="0" dirty="0">
                <a:ln>
                  <a:noFill/>
                </a:ln>
                <a:solidFill>
                  <a:srgbClr val="231F20"/>
                </a:solidFill>
                <a:effectLst/>
                <a:uLnTx/>
                <a:uFillTx/>
                <a:latin typeface="Oswald Bold"/>
                <a:ea typeface="Oswald Bold"/>
                <a:cs typeface="Oswald Bold"/>
                <a:sym typeface="Oswald Bold"/>
              </a:rPr>
              <a:t>HYPERMEDIA SYSTEMS</a:t>
            </a:r>
          </a:p>
        </p:txBody>
      </p:sp>
      <p:sp>
        <p:nvSpPr>
          <p:cNvPr id="24" name="TextBox 24"/>
          <p:cNvSpPr txBox="1"/>
          <p:nvPr/>
        </p:nvSpPr>
        <p:spPr>
          <a:xfrm>
            <a:off x="4448009" y="7065345"/>
            <a:ext cx="2556583" cy="437107"/>
          </a:xfrm>
          <a:prstGeom prst="rect">
            <a:avLst/>
          </a:prstGeom>
        </p:spPr>
        <p:txBody>
          <a:bodyPr lIns="0" tIns="0" rIns="0" bIns="0" rtlCol="0" anchor="t">
            <a:spAutoFit/>
          </a:bodyPr>
          <a:lstStyle/>
          <a:p>
            <a:pPr marL="0" marR="0" lvl="0" indent="0" algn="ctr" defTabSz="914400" rtl="0" eaLnBrk="1" fontAlgn="auto" latinLnBrk="0" hangingPunct="1">
              <a:lnSpc>
                <a:spcPts val="3737"/>
              </a:lnSpc>
              <a:spcBef>
                <a:spcPct val="0"/>
              </a:spcBef>
              <a:spcAft>
                <a:spcPts val="0"/>
              </a:spcAft>
              <a:buClrTx/>
              <a:buSzTx/>
              <a:buFontTx/>
              <a:buNone/>
              <a:tabLst/>
              <a:defRPr/>
            </a:pPr>
            <a:r>
              <a:rPr kumimoji="0" lang="en-US" sz="2708" b="0" i="0" u="none" strike="noStrike" kern="1200" cap="none" spc="265" normalizeH="0" baseline="0" noProof="0" dirty="0">
                <a:ln>
                  <a:noFill/>
                </a:ln>
                <a:solidFill>
                  <a:srgbClr val="231F20"/>
                </a:solidFill>
                <a:effectLst/>
                <a:uLnTx/>
                <a:uFillTx/>
                <a:latin typeface="Oswald"/>
                <a:ea typeface="Oswald"/>
                <a:cs typeface="Oswald"/>
                <a:sym typeface="Oswald"/>
              </a:rPr>
              <a:t>FACT</a:t>
            </a:r>
          </a:p>
        </p:txBody>
      </p:sp>
      <p:sp>
        <p:nvSpPr>
          <p:cNvPr id="25" name="TextBox 25"/>
          <p:cNvSpPr txBox="1"/>
          <p:nvPr/>
        </p:nvSpPr>
        <p:spPr>
          <a:xfrm>
            <a:off x="3519757" y="5301606"/>
            <a:ext cx="4114799" cy="553998"/>
          </a:xfrm>
          <a:prstGeom prst="rect">
            <a:avLst/>
          </a:prstGeom>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dirty="0">
                <a:latin typeface="Montserrat Light" panose="00000400000000000000" pitchFamily="2" charset="0"/>
              </a:rPr>
              <a:t>JSON is not REST</a:t>
            </a:r>
            <a:endParaRPr kumimoji="0" lang="en-US" sz="3600" b="0" i="0" u="none" strike="noStrike" kern="1200" cap="none" spc="0" normalizeH="0" baseline="0" noProof="0" dirty="0">
              <a:ln>
                <a:noFill/>
              </a:ln>
              <a:solidFill>
                <a:srgbClr val="100F0D"/>
              </a:solidFill>
              <a:effectLst/>
              <a:uLnTx/>
              <a:uFillTx/>
              <a:latin typeface="Montserrat Light" panose="00000400000000000000" pitchFamily="2" charset="0"/>
              <a:ea typeface="Montserrat Light"/>
              <a:cs typeface="Montserrat Light"/>
              <a:sym typeface="Montserrat Light"/>
            </a:endParaRPr>
          </a:p>
        </p:txBody>
      </p:sp>
      <p:sp>
        <p:nvSpPr>
          <p:cNvPr id="26" name="TextBox 26"/>
          <p:cNvSpPr txBox="1"/>
          <p:nvPr/>
        </p:nvSpPr>
        <p:spPr>
          <a:xfrm>
            <a:off x="9258648" y="7912457"/>
            <a:ext cx="2556583" cy="437107"/>
          </a:xfrm>
          <a:prstGeom prst="rect">
            <a:avLst/>
          </a:prstGeom>
        </p:spPr>
        <p:txBody>
          <a:bodyPr lIns="0" tIns="0" rIns="0" bIns="0" rtlCol="0" anchor="t">
            <a:spAutoFit/>
          </a:bodyPr>
          <a:lstStyle/>
          <a:p>
            <a:pPr marL="0" marR="0" lvl="0" indent="0" algn="ctr" defTabSz="914400" rtl="0" eaLnBrk="1" fontAlgn="auto" latinLnBrk="0" hangingPunct="1">
              <a:lnSpc>
                <a:spcPts val="3737"/>
              </a:lnSpc>
              <a:spcBef>
                <a:spcPct val="0"/>
              </a:spcBef>
              <a:spcAft>
                <a:spcPts val="0"/>
              </a:spcAft>
              <a:buClrTx/>
              <a:buSzTx/>
              <a:buFontTx/>
              <a:buNone/>
              <a:tabLst/>
              <a:defRPr/>
            </a:pPr>
            <a:r>
              <a:rPr kumimoji="0" lang="en-US" sz="2708" b="0" i="0" u="none" strike="noStrike" kern="1200" cap="none" spc="265" normalizeH="0" baseline="0" noProof="0" dirty="0">
                <a:ln>
                  <a:noFill/>
                </a:ln>
                <a:solidFill>
                  <a:srgbClr val="231F20"/>
                </a:solidFill>
                <a:effectLst/>
                <a:uLnTx/>
                <a:uFillTx/>
                <a:latin typeface="Oswald"/>
                <a:ea typeface="Oswald"/>
                <a:cs typeface="Oswald"/>
                <a:sym typeface="Oswald"/>
              </a:rPr>
              <a:t>FACT</a:t>
            </a:r>
          </a:p>
        </p:txBody>
      </p:sp>
      <p:sp>
        <p:nvSpPr>
          <p:cNvPr id="27" name="TextBox 27"/>
          <p:cNvSpPr txBox="1"/>
          <p:nvPr/>
        </p:nvSpPr>
        <p:spPr>
          <a:xfrm>
            <a:off x="8458200" y="5450456"/>
            <a:ext cx="3962399" cy="2215991"/>
          </a:xfrm>
          <a:prstGeom prst="rect">
            <a:avLst/>
          </a:prstGeom>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dirty="0">
                <a:latin typeface="Montserrat Light" panose="00000400000000000000" pitchFamily="2" charset="0"/>
              </a:rPr>
              <a:t>Due to the absence of hypermedia controls</a:t>
            </a:r>
            <a:endParaRPr kumimoji="0" lang="en-US" sz="3600" b="0" i="0" u="none" strike="noStrike" kern="1200" cap="none" spc="0" normalizeH="0" baseline="0" noProof="0" dirty="0">
              <a:ln>
                <a:noFill/>
              </a:ln>
              <a:solidFill>
                <a:srgbClr val="100F0D"/>
              </a:solidFill>
              <a:effectLst/>
              <a:uLnTx/>
              <a:uFillTx/>
              <a:latin typeface="Montserrat Light" panose="00000400000000000000" pitchFamily="2" charset="0"/>
              <a:ea typeface="Montserrat Light"/>
              <a:cs typeface="Montserrat Light"/>
              <a:sym typeface="Montserrat Light"/>
            </a:endParaRPr>
          </a:p>
        </p:txBody>
      </p:sp>
      <p:sp>
        <p:nvSpPr>
          <p:cNvPr id="28" name="TextBox 28"/>
          <p:cNvSpPr txBox="1"/>
          <p:nvPr/>
        </p:nvSpPr>
        <p:spPr>
          <a:xfrm>
            <a:off x="13656908" y="6301231"/>
            <a:ext cx="2556583" cy="437107"/>
          </a:xfrm>
          <a:prstGeom prst="rect">
            <a:avLst/>
          </a:prstGeom>
        </p:spPr>
        <p:txBody>
          <a:bodyPr lIns="0" tIns="0" rIns="0" bIns="0" rtlCol="0" anchor="t">
            <a:spAutoFit/>
          </a:bodyPr>
          <a:lstStyle/>
          <a:p>
            <a:pPr marL="0" marR="0" lvl="0" indent="0" algn="ctr" defTabSz="914400" rtl="0" eaLnBrk="1" fontAlgn="auto" latinLnBrk="0" hangingPunct="1">
              <a:lnSpc>
                <a:spcPts val="3737"/>
              </a:lnSpc>
              <a:spcBef>
                <a:spcPct val="0"/>
              </a:spcBef>
              <a:spcAft>
                <a:spcPts val="0"/>
              </a:spcAft>
              <a:buClrTx/>
              <a:buSzTx/>
              <a:buFontTx/>
              <a:buNone/>
              <a:tabLst/>
              <a:defRPr/>
            </a:pPr>
            <a:r>
              <a:rPr kumimoji="0" lang="en-US" sz="2708" b="0" i="0" u="none" strike="noStrike" kern="1200" cap="none" spc="265" normalizeH="0" baseline="0" noProof="0" dirty="0">
                <a:ln>
                  <a:noFill/>
                </a:ln>
                <a:solidFill>
                  <a:srgbClr val="231F20"/>
                </a:solidFill>
                <a:effectLst/>
                <a:uLnTx/>
                <a:uFillTx/>
                <a:latin typeface="Oswald"/>
                <a:ea typeface="Oswald"/>
                <a:cs typeface="Oswald"/>
                <a:sym typeface="Oswald"/>
              </a:rPr>
              <a:t>FACT</a:t>
            </a:r>
          </a:p>
        </p:txBody>
      </p:sp>
      <p:sp>
        <p:nvSpPr>
          <p:cNvPr id="29" name="TextBox 29"/>
          <p:cNvSpPr txBox="1"/>
          <p:nvPr/>
        </p:nvSpPr>
        <p:spPr>
          <a:xfrm>
            <a:off x="13256422" y="3865075"/>
            <a:ext cx="3583778" cy="2215991"/>
          </a:xfrm>
          <a:prstGeom prst="rect">
            <a:avLst/>
          </a:prstGeom>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dirty="0">
                <a:solidFill>
                  <a:srgbClr val="100F0D"/>
                </a:solidFill>
                <a:latin typeface="Montserrat Light"/>
                <a:ea typeface="Montserrat Light"/>
                <a:cs typeface="Montserrat Light"/>
                <a:sym typeface="Montserrat Light"/>
              </a:rPr>
              <a:t>E</a:t>
            </a:r>
            <a:r>
              <a:rPr kumimoji="0" lang="en-US" sz="3600" b="0" i="0" u="none" strike="noStrike" kern="1200" cap="none" spc="0" normalizeH="0" baseline="0" noProof="0" dirty="0" err="1">
                <a:ln>
                  <a:noFill/>
                </a:ln>
                <a:solidFill>
                  <a:srgbClr val="100F0D"/>
                </a:solidFill>
                <a:effectLst/>
                <a:uLnTx/>
                <a:uFillTx/>
                <a:latin typeface="Montserrat Light"/>
                <a:ea typeface="Montserrat Light"/>
                <a:cs typeface="Montserrat Light"/>
                <a:sym typeface="Montserrat Light"/>
              </a:rPr>
              <a:t>xchange</a:t>
            </a:r>
            <a:r>
              <a:rPr kumimoji="0" lang="en-US" sz="3600" b="0" i="0" u="none" strike="noStrike" kern="1200" cap="none" spc="0" normalizeH="0" baseline="0" noProof="0" dirty="0">
                <a:ln>
                  <a:noFill/>
                </a:ln>
                <a:solidFill>
                  <a:srgbClr val="100F0D"/>
                </a:solidFill>
                <a:effectLst/>
                <a:uLnTx/>
                <a:uFillTx/>
                <a:latin typeface="Montserrat Light"/>
                <a:ea typeface="Montserrat Light"/>
                <a:cs typeface="Montserrat Light"/>
                <a:sym typeface="Montserrat Light"/>
              </a:rPr>
              <a:t> of hypermedia is considered REST</a:t>
            </a:r>
          </a:p>
        </p:txBody>
      </p:sp>
      <p:sp>
        <p:nvSpPr>
          <p:cNvPr id="30" name="Freeform 30"/>
          <p:cNvSpPr/>
          <p:nvPr/>
        </p:nvSpPr>
        <p:spPr>
          <a:xfrm rot="-8970905" flipH="1">
            <a:off x="7337391" y="7248542"/>
            <a:ext cx="1776375" cy="501826"/>
          </a:xfrm>
          <a:custGeom>
            <a:avLst/>
            <a:gdLst/>
            <a:ahLst/>
            <a:cxnLst/>
            <a:rect l="l" t="t" r="r" b="b"/>
            <a:pathLst>
              <a:path w="1776375" h="501826">
                <a:moveTo>
                  <a:pt x="1776375" y="0"/>
                </a:moveTo>
                <a:lnTo>
                  <a:pt x="0" y="0"/>
                </a:lnTo>
                <a:lnTo>
                  <a:pt x="0" y="501826"/>
                </a:lnTo>
                <a:lnTo>
                  <a:pt x="1776375" y="501826"/>
                </a:lnTo>
                <a:lnTo>
                  <a:pt x="1776375"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TextBox 31"/>
          <p:cNvSpPr txBox="1"/>
          <p:nvPr/>
        </p:nvSpPr>
        <p:spPr>
          <a:xfrm>
            <a:off x="1836286" y="2844075"/>
            <a:ext cx="13708514" cy="1194622"/>
          </a:xfrm>
          <a:prstGeom prst="rect">
            <a:avLst/>
          </a:prstGeom>
        </p:spPr>
        <p:txBody>
          <a:bodyPr wrap="square" lIns="0" tIns="0" rIns="0" bIns="0" rtlCol="0" anchor="t">
            <a:spAutoFit/>
          </a:bodyPr>
          <a:lstStyle/>
          <a:p>
            <a:pPr marL="0" marR="0" lvl="0" indent="0" algn="ctr" defTabSz="914400" rtl="0" eaLnBrk="1" fontAlgn="auto" latinLnBrk="0" hangingPunct="1">
              <a:lnSpc>
                <a:spcPts val="306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100F0D"/>
                </a:solidFill>
                <a:effectLst/>
                <a:uLnTx/>
                <a:uFillTx/>
                <a:latin typeface="Montserrat Light"/>
                <a:ea typeface="Montserrat Light"/>
                <a:cs typeface="Montserrat Light"/>
                <a:sym typeface="Montserrat Light"/>
              </a:rPr>
              <a:t>A hypermedia system is a system that adheres to the RESTful</a:t>
            </a:r>
          </a:p>
          <a:p>
            <a:pPr marL="0" marR="0" lvl="0" indent="0" algn="ctr" defTabSz="914400" rtl="0" eaLnBrk="1" fontAlgn="auto" latinLnBrk="0" hangingPunct="1">
              <a:lnSpc>
                <a:spcPts val="306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100F0D"/>
                </a:solidFill>
                <a:effectLst/>
                <a:uLnTx/>
                <a:uFillTx/>
                <a:latin typeface="Montserrat Light"/>
                <a:ea typeface="Montserrat Light"/>
                <a:cs typeface="Montserrat Light"/>
                <a:sym typeface="Montserrat Light"/>
              </a:rPr>
              <a:t>network architecture and e HATEOAS (Hypermedia as the engine of</a:t>
            </a:r>
          </a:p>
          <a:p>
            <a:pPr marL="0" marR="0" lvl="0" indent="0" algn="ctr" defTabSz="914400" rtl="0" eaLnBrk="1" fontAlgn="auto" latinLnBrk="0" hangingPunct="1">
              <a:lnSpc>
                <a:spcPts val="306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100F0D"/>
                </a:solidFill>
                <a:effectLst/>
                <a:uLnTx/>
                <a:uFillTx/>
                <a:latin typeface="Montserrat Light"/>
                <a:ea typeface="Montserrat Light"/>
                <a:cs typeface="Montserrat Light"/>
                <a:sym typeface="Montserrat Light"/>
              </a:rPr>
              <a:t>application state) principles</a:t>
            </a:r>
          </a:p>
        </p:txBody>
      </p:sp>
      <p:sp>
        <p:nvSpPr>
          <p:cNvPr id="32" name="Freeform 32"/>
          <p:cNvSpPr/>
          <p:nvPr/>
        </p:nvSpPr>
        <p:spPr>
          <a:xfrm rot="887923">
            <a:off x="-5959915" y="498262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88367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EDC81B2-0CB9-9F6F-AF5A-A7CF56D9A6E0}"/>
              </a:ext>
            </a:extLst>
          </p:cNvPr>
          <p:cNvPicPr>
            <a:picLocks noChangeAspect="1"/>
          </p:cNvPicPr>
          <p:nvPr/>
        </p:nvPicPr>
        <p:blipFill>
          <a:blip r:embed="rId2"/>
          <a:stretch>
            <a:fillRect/>
          </a:stretch>
        </p:blipFill>
        <p:spPr>
          <a:xfrm>
            <a:off x="2930338" y="338552"/>
            <a:ext cx="12427325" cy="9609897"/>
          </a:xfrm>
          <a:prstGeom prst="rect">
            <a:avLst/>
          </a:prstGeom>
        </p:spPr>
      </p:pic>
    </p:spTree>
    <p:extLst>
      <p:ext uri="{BB962C8B-B14F-4D97-AF65-F5344CB8AC3E}">
        <p14:creationId xmlns:p14="http://schemas.microsoft.com/office/powerpoint/2010/main" val="4075616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4DC6AA-1D35-8EFE-311F-83711846B39D}"/>
              </a:ext>
            </a:extLst>
          </p:cNvPr>
          <p:cNvPicPr>
            <a:picLocks noChangeAspect="1"/>
          </p:cNvPicPr>
          <p:nvPr/>
        </p:nvPicPr>
        <p:blipFill>
          <a:blip r:embed="rId2"/>
          <a:stretch>
            <a:fillRect/>
          </a:stretch>
        </p:blipFill>
        <p:spPr>
          <a:xfrm>
            <a:off x="3314700" y="481157"/>
            <a:ext cx="11658600" cy="9324687"/>
          </a:xfrm>
          <a:prstGeom prst="rect">
            <a:avLst/>
          </a:prstGeom>
        </p:spPr>
      </p:pic>
    </p:spTree>
    <p:extLst>
      <p:ext uri="{BB962C8B-B14F-4D97-AF65-F5344CB8AC3E}">
        <p14:creationId xmlns:p14="http://schemas.microsoft.com/office/powerpoint/2010/main" val="1045383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4" y="25509"/>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p:cNvSpPr txBox="1"/>
            <p:nvPr/>
          </p:nvSpPr>
          <p:spPr>
            <a:xfrm>
              <a:off x="0" y="-19050"/>
              <a:ext cx="4816593" cy="831850"/>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TextBox 12"/>
          <p:cNvSpPr txBox="1"/>
          <p:nvPr/>
        </p:nvSpPr>
        <p:spPr>
          <a:xfrm>
            <a:off x="2971796" y="354070"/>
            <a:ext cx="12344400" cy="2732030"/>
          </a:xfrm>
          <a:prstGeom prst="rect">
            <a:avLst/>
          </a:prstGeom>
        </p:spPr>
        <p:txBody>
          <a:bodyPr wrap="square" lIns="0" tIns="0" rIns="0" bIns="0" rtlCol="0" anchor="t">
            <a:spAutoFit/>
          </a:bodyPr>
          <a:lstStyle/>
          <a:p>
            <a:pPr marL="0" marR="0" lvl="0" indent="0" algn="ctr" defTabSz="914400" rtl="0" eaLnBrk="1" fontAlgn="auto" latinLnBrk="0" hangingPunct="1">
              <a:lnSpc>
                <a:spcPts val="11082"/>
              </a:lnSpc>
              <a:spcBef>
                <a:spcPts val="0"/>
              </a:spcBef>
              <a:spcAft>
                <a:spcPts val="0"/>
              </a:spcAft>
              <a:buClrTx/>
              <a:buSzTx/>
              <a:buFontTx/>
              <a:buNone/>
              <a:tabLst/>
              <a:defRPr/>
            </a:pPr>
            <a:r>
              <a:rPr kumimoji="0" lang="en-US" sz="7200" b="0" i="0" u="none" strike="noStrike" kern="1200" cap="none" spc="786" normalizeH="0" baseline="0" noProof="0" dirty="0">
                <a:ln>
                  <a:noFill/>
                </a:ln>
                <a:solidFill>
                  <a:srgbClr val="FFFFFF"/>
                </a:solidFill>
                <a:effectLst/>
                <a:uLnTx/>
                <a:uFillTx/>
                <a:latin typeface="Oswald Bold"/>
                <a:ea typeface="Oswald Bold"/>
                <a:cs typeface="Oswald Bold"/>
                <a:sym typeface="Oswald Bold"/>
              </a:rPr>
              <a:t>LIMITATIONS OF "WEB 1.0" HYPERMEDIA</a:t>
            </a:r>
          </a:p>
        </p:txBody>
      </p:sp>
      <p:sp>
        <p:nvSpPr>
          <p:cNvPr id="9" name="TextBox 8">
            <a:extLst>
              <a:ext uri="{FF2B5EF4-FFF2-40B4-BE49-F238E27FC236}">
                <a16:creationId xmlns:a16="http://schemas.microsoft.com/office/drawing/2014/main" id="{3EB8C5E9-330C-F674-A439-F002C3A8886F}"/>
              </a:ext>
            </a:extLst>
          </p:cNvPr>
          <p:cNvSpPr txBox="1"/>
          <p:nvPr/>
        </p:nvSpPr>
        <p:spPr>
          <a:xfrm>
            <a:off x="228600" y="3619500"/>
            <a:ext cx="17754600" cy="661540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4800" dirty="0">
                <a:latin typeface="Montserrat Light" panose="00000400000000000000" pitchFamily="2" charset="0"/>
              </a:rPr>
              <a:t>Why should only </a:t>
            </a:r>
            <a:r>
              <a:rPr lang="en-US" sz="4800" b="1" dirty="0">
                <a:latin typeface="Consolas" panose="020B0609020204030204" pitchFamily="49" charset="0"/>
              </a:rPr>
              <a:t>&lt;a&gt;</a:t>
            </a:r>
            <a:r>
              <a:rPr lang="en-US" sz="4800" dirty="0">
                <a:latin typeface="Montserrat Light" panose="00000400000000000000" pitchFamily="2" charset="0"/>
              </a:rPr>
              <a:t> and </a:t>
            </a:r>
            <a:r>
              <a:rPr lang="en-US" sz="4800" b="1" dirty="0">
                <a:latin typeface="Consolas" panose="020B0609020204030204" pitchFamily="49" charset="0"/>
              </a:rPr>
              <a:t>&lt;form&gt;</a:t>
            </a:r>
            <a:r>
              <a:rPr lang="en-US" sz="4800" dirty="0">
                <a:latin typeface="Consolas" panose="020B0609020204030204" pitchFamily="49" charset="0"/>
              </a:rPr>
              <a:t> </a:t>
            </a:r>
            <a:r>
              <a:rPr lang="en-US" sz="4800" dirty="0">
                <a:latin typeface="Montserrat Light" panose="00000400000000000000" pitchFamily="2" charset="0"/>
              </a:rPr>
              <a:t>be able to make HTTP requests?</a:t>
            </a:r>
          </a:p>
          <a:p>
            <a:pPr marL="285750" indent="-285750">
              <a:lnSpc>
                <a:spcPct val="150000"/>
              </a:lnSpc>
              <a:buFont typeface="Arial" panose="020B0604020202020204" pitchFamily="34" charset="0"/>
              <a:buChar char="•"/>
            </a:pPr>
            <a:r>
              <a:rPr lang="en-US" sz="4800" dirty="0">
                <a:latin typeface="Montserrat Light" panose="00000400000000000000" pitchFamily="2" charset="0"/>
              </a:rPr>
              <a:t>Why should only </a:t>
            </a:r>
            <a:r>
              <a:rPr lang="en-US" sz="4800" dirty="0">
                <a:latin typeface="Consolas" panose="020B0609020204030204" pitchFamily="49" charset="0"/>
              </a:rPr>
              <a:t>click</a:t>
            </a:r>
            <a:r>
              <a:rPr lang="en-US" sz="4800" dirty="0">
                <a:latin typeface="Montserrat Light" panose="00000400000000000000" pitchFamily="2" charset="0"/>
              </a:rPr>
              <a:t> &amp; </a:t>
            </a:r>
            <a:r>
              <a:rPr lang="en-US" sz="4800" dirty="0">
                <a:latin typeface="Consolas" panose="020B0609020204030204" pitchFamily="49" charset="0"/>
              </a:rPr>
              <a:t>submit</a:t>
            </a:r>
            <a:r>
              <a:rPr lang="en-US" sz="4800" dirty="0">
                <a:latin typeface="Montserrat Light" panose="00000400000000000000" pitchFamily="2" charset="0"/>
              </a:rPr>
              <a:t> events trigger them?</a:t>
            </a:r>
          </a:p>
          <a:p>
            <a:pPr marL="285750" indent="-285750">
              <a:lnSpc>
                <a:spcPct val="150000"/>
              </a:lnSpc>
              <a:buFont typeface="Arial" panose="020B0604020202020204" pitchFamily="34" charset="0"/>
              <a:buChar char="•"/>
            </a:pPr>
            <a:r>
              <a:rPr lang="en-US" sz="4800" dirty="0">
                <a:latin typeface="Montserrat Light" panose="00000400000000000000" pitchFamily="2" charset="0"/>
              </a:rPr>
              <a:t>Why should only </a:t>
            </a:r>
            <a:r>
              <a:rPr lang="en-US" sz="4800" dirty="0">
                <a:latin typeface="Consolas" panose="020B0609020204030204" pitchFamily="49" charset="0"/>
              </a:rPr>
              <a:t>GET</a:t>
            </a:r>
            <a:r>
              <a:rPr lang="en-US" sz="4800" dirty="0">
                <a:latin typeface="Montserrat Light" panose="00000400000000000000" pitchFamily="2" charset="0"/>
              </a:rPr>
              <a:t> &amp; </a:t>
            </a:r>
            <a:r>
              <a:rPr lang="en-US" sz="4800" dirty="0">
                <a:latin typeface="Consolas" panose="020B0609020204030204" pitchFamily="49" charset="0"/>
              </a:rPr>
              <a:t>POST</a:t>
            </a:r>
            <a:r>
              <a:rPr lang="en-US" sz="4800" dirty="0">
                <a:latin typeface="Montserrat Light" panose="00000400000000000000" pitchFamily="2" charset="0"/>
              </a:rPr>
              <a:t> methods be available?</a:t>
            </a:r>
          </a:p>
          <a:p>
            <a:pPr marL="285750" indent="-285750">
              <a:lnSpc>
                <a:spcPct val="150000"/>
              </a:lnSpc>
              <a:buFont typeface="Arial" panose="020B0604020202020204" pitchFamily="34" charset="0"/>
              <a:buChar char="•"/>
            </a:pPr>
            <a:r>
              <a:rPr lang="en-US" sz="4800" dirty="0">
                <a:latin typeface="Montserrat Light" panose="00000400000000000000" pitchFamily="2" charset="0"/>
              </a:rPr>
              <a:t>Why should you only be able to replace the entire screen?</a:t>
            </a:r>
          </a:p>
        </p:txBody>
      </p:sp>
    </p:spTree>
    <p:extLst>
      <p:ext uri="{BB962C8B-B14F-4D97-AF65-F5344CB8AC3E}">
        <p14:creationId xmlns:p14="http://schemas.microsoft.com/office/powerpoint/2010/main" val="677558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4" y="25509"/>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p:cNvSpPr txBox="1"/>
            <p:nvPr/>
          </p:nvSpPr>
          <p:spPr>
            <a:xfrm>
              <a:off x="0" y="-19050"/>
              <a:ext cx="4816593" cy="831850"/>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TextBox 12"/>
          <p:cNvSpPr txBox="1"/>
          <p:nvPr/>
        </p:nvSpPr>
        <p:spPr>
          <a:xfrm>
            <a:off x="3581398" y="378949"/>
            <a:ext cx="11049004" cy="2707151"/>
          </a:xfrm>
          <a:prstGeom prst="rect">
            <a:avLst/>
          </a:prstGeom>
        </p:spPr>
        <p:txBody>
          <a:bodyPr wrap="square" lIns="0" tIns="0" rIns="0" bIns="0" rtlCol="0" anchor="t">
            <a:spAutoFit/>
          </a:bodyPr>
          <a:lstStyle/>
          <a:p>
            <a:pPr marL="0" marR="0" lvl="0" indent="0" algn="ctr" defTabSz="914400" rtl="0" eaLnBrk="1" fontAlgn="auto" latinLnBrk="0" hangingPunct="1">
              <a:lnSpc>
                <a:spcPts val="11082"/>
              </a:lnSpc>
              <a:spcBef>
                <a:spcPts val="0"/>
              </a:spcBef>
              <a:spcAft>
                <a:spcPts val="0"/>
              </a:spcAft>
              <a:buClrTx/>
              <a:buSzTx/>
              <a:buFontTx/>
              <a:buNone/>
              <a:tabLst/>
              <a:defRPr/>
            </a:pPr>
            <a:r>
              <a:rPr kumimoji="0" lang="en-US" sz="7200" b="0" i="0" u="none" strike="noStrike" kern="1200" cap="none" spc="786" normalizeH="0" baseline="0" noProof="0" dirty="0">
                <a:ln>
                  <a:noFill/>
                </a:ln>
                <a:solidFill>
                  <a:srgbClr val="FFFFFF"/>
                </a:solidFill>
                <a:effectLst/>
                <a:uLnTx/>
                <a:uFillTx/>
                <a:latin typeface="Oswald Bold"/>
                <a:ea typeface="Oswald Bold"/>
                <a:cs typeface="Oswald Bold"/>
                <a:sym typeface="Oswald Bold"/>
              </a:rPr>
              <a:t>HTMX FIXES THESE ISSUES</a:t>
            </a:r>
          </a:p>
        </p:txBody>
      </p:sp>
      <p:grpSp>
        <p:nvGrpSpPr>
          <p:cNvPr id="8" name="Group 13">
            <a:extLst>
              <a:ext uri="{FF2B5EF4-FFF2-40B4-BE49-F238E27FC236}">
                <a16:creationId xmlns:a16="http://schemas.microsoft.com/office/drawing/2014/main" id="{53890E1E-B51A-4E98-1FD8-CEFFAE56F4AD}"/>
              </a:ext>
            </a:extLst>
          </p:cNvPr>
          <p:cNvGrpSpPr/>
          <p:nvPr/>
        </p:nvGrpSpPr>
        <p:grpSpPr>
          <a:xfrm>
            <a:off x="5410200" y="3517292"/>
            <a:ext cx="12649200" cy="2808103"/>
            <a:chOff x="0" y="0"/>
            <a:chExt cx="1744696" cy="542290"/>
          </a:xfrm>
        </p:grpSpPr>
        <p:sp>
          <p:nvSpPr>
            <p:cNvPr id="10" name="Freeform 14">
              <a:extLst>
                <a:ext uri="{FF2B5EF4-FFF2-40B4-BE49-F238E27FC236}">
                  <a16:creationId xmlns:a16="http://schemas.microsoft.com/office/drawing/2014/main" id="{51E6EDE2-BEEF-CD96-4C2A-DA1DE75008A8}"/>
                </a:ext>
              </a:extLst>
            </p:cNvPr>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11" name="TextBox 15">
              <a:extLst>
                <a:ext uri="{FF2B5EF4-FFF2-40B4-BE49-F238E27FC236}">
                  <a16:creationId xmlns:a16="http://schemas.microsoft.com/office/drawing/2014/main" id="{B851AAA8-DFBE-2E1E-42F9-CEB250E334F0}"/>
                </a:ext>
              </a:extLst>
            </p:cNvPr>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13" name="TextBox 16">
            <a:extLst>
              <a:ext uri="{FF2B5EF4-FFF2-40B4-BE49-F238E27FC236}">
                <a16:creationId xmlns:a16="http://schemas.microsoft.com/office/drawing/2014/main" id="{1B127309-6104-0458-5699-476BB1FE5F21}"/>
              </a:ext>
            </a:extLst>
          </p:cNvPr>
          <p:cNvSpPr txBox="1"/>
          <p:nvPr/>
        </p:nvSpPr>
        <p:spPr>
          <a:xfrm>
            <a:off x="5562601" y="3619500"/>
            <a:ext cx="12344400" cy="1398203"/>
          </a:xfrm>
          <a:prstGeom prst="rect">
            <a:avLst/>
          </a:prstGeom>
        </p:spPr>
        <p:txBody>
          <a:bodyPr wrap="square" lIns="0" tIns="0" rIns="0" bIns="0" rtlCol="0" anchor="t">
            <a:spAutoFit/>
          </a:bodyPr>
          <a:lstStyle/>
          <a:p>
            <a:pPr marL="213884" lvl="1" algn="l">
              <a:lnSpc>
                <a:spcPct val="150000"/>
              </a:lnSpc>
            </a:pPr>
            <a:r>
              <a:rPr lang="en-US" sz="3200" b="1" spc="194" dirty="0">
                <a:solidFill>
                  <a:srgbClr val="231F20"/>
                </a:solidFill>
                <a:latin typeface="Montserrat SemiBold" panose="00000700000000000000" pitchFamily="2" charset="0"/>
                <a:ea typeface="DM Sans"/>
                <a:cs typeface="DM Sans"/>
                <a:sym typeface="DM Sans"/>
              </a:rPr>
              <a:t>ANY ELEMENT SHOULD MAKE HTTP REQUESTS</a:t>
            </a:r>
            <a:endParaRPr lang="en-US" sz="3200" dirty="0">
              <a:latin typeface="Consolas" panose="020B0609020204030204" pitchFamily="49" charset="0"/>
            </a:endParaRPr>
          </a:p>
          <a:p>
            <a:pPr marL="213884" lvl="1" algn="l">
              <a:lnSpc>
                <a:spcPct val="150000"/>
              </a:lnSpc>
            </a:pPr>
            <a:r>
              <a:rPr lang="en-US" sz="3200" dirty="0">
                <a:latin typeface="Consolas" panose="020B0609020204030204" pitchFamily="49" charset="0"/>
              </a:rPr>
              <a:t>button , div , input , form , </a:t>
            </a:r>
            <a:r>
              <a:rPr lang="en-US" sz="3200" dirty="0" err="1">
                <a:latin typeface="Consolas" panose="020B0609020204030204" pitchFamily="49" charset="0"/>
              </a:rPr>
              <a:t>img</a:t>
            </a:r>
            <a:r>
              <a:rPr lang="en-US" sz="3200" dirty="0">
                <a:latin typeface="Consolas" panose="020B0609020204030204" pitchFamily="49" charset="0"/>
              </a:rPr>
              <a:t>, table</a:t>
            </a:r>
            <a:endParaRPr lang="en-US" sz="3200" spc="194" dirty="0">
              <a:solidFill>
                <a:srgbClr val="231F20"/>
              </a:solidFill>
              <a:latin typeface="Consolas" panose="020B0609020204030204" pitchFamily="49" charset="0"/>
              <a:ea typeface="DM Sans"/>
              <a:cs typeface="DM Sans"/>
              <a:sym typeface="DM Sans"/>
            </a:endParaRPr>
          </a:p>
        </p:txBody>
      </p:sp>
      <p:grpSp>
        <p:nvGrpSpPr>
          <p:cNvPr id="14" name="Group 21">
            <a:extLst>
              <a:ext uri="{FF2B5EF4-FFF2-40B4-BE49-F238E27FC236}">
                <a16:creationId xmlns:a16="http://schemas.microsoft.com/office/drawing/2014/main" id="{A0B25449-4D01-517F-3D64-3C32808720FE}"/>
              </a:ext>
            </a:extLst>
          </p:cNvPr>
          <p:cNvGrpSpPr/>
          <p:nvPr/>
        </p:nvGrpSpPr>
        <p:grpSpPr>
          <a:xfrm>
            <a:off x="304800" y="6580863"/>
            <a:ext cx="12649200" cy="2808103"/>
            <a:chOff x="0" y="0"/>
            <a:chExt cx="1744696" cy="542290"/>
          </a:xfrm>
        </p:grpSpPr>
        <p:sp>
          <p:nvSpPr>
            <p:cNvPr id="15" name="Freeform 22">
              <a:extLst>
                <a:ext uri="{FF2B5EF4-FFF2-40B4-BE49-F238E27FC236}">
                  <a16:creationId xmlns:a16="http://schemas.microsoft.com/office/drawing/2014/main" id="{1517501F-4D84-CF3B-FE0D-EE25DE6BCAEA}"/>
                </a:ext>
              </a:extLst>
            </p:cNvPr>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16" name="TextBox 23">
              <a:extLst>
                <a:ext uri="{FF2B5EF4-FFF2-40B4-BE49-F238E27FC236}">
                  <a16:creationId xmlns:a16="http://schemas.microsoft.com/office/drawing/2014/main" id="{0B04D9A4-E06C-4DB4-B0C9-385F6B361097}"/>
                </a:ext>
              </a:extLst>
            </p:cNvPr>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17" name="TextBox 24">
            <a:extLst>
              <a:ext uri="{FF2B5EF4-FFF2-40B4-BE49-F238E27FC236}">
                <a16:creationId xmlns:a16="http://schemas.microsoft.com/office/drawing/2014/main" id="{D0C3AB96-8E1B-CFCD-E6CD-1EF0F3863DDF}"/>
              </a:ext>
            </a:extLst>
          </p:cNvPr>
          <p:cNvSpPr txBox="1"/>
          <p:nvPr/>
        </p:nvSpPr>
        <p:spPr>
          <a:xfrm>
            <a:off x="381000" y="6682507"/>
            <a:ext cx="12420600" cy="1398203"/>
          </a:xfrm>
          <a:prstGeom prst="rect">
            <a:avLst/>
          </a:prstGeom>
        </p:spPr>
        <p:txBody>
          <a:bodyPr wrap="square" lIns="0" tIns="0" rIns="0" bIns="0" rtlCol="0" anchor="t">
            <a:spAutoFit/>
          </a:bodyPr>
          <a:lstStyle/>
          <a:p>
            <a:pPr marL="213884" lvl="1" algn="l">
              <a:lnSpc>
                <a:spcPct val="150000"/>
              </a:lnSpc>
            </a:pPr>
            <a:r>
              <a:rPr lang="en-US" sz="3200" b="1" spc="194" dirty="0">
                <a:solidFill>
                  <a:srgbClr val="231F20"/>
                </a:solidFill>
                <a:latin typeface="Montserrat SemiBold" panose="00000700000000000000" pitchFamily="2" charset="0"/>
                <a:ea typeface="DM Sans"/>
                <a:cs typeface="DM Sans"/>
                <a:sym typeface="DM Sans"/>
              </a:rPr>
              <a:t>ANY HTTP ACTION SHOULD BE AVAILABLE</a:t>
            </a:r>
          </a:p>
          <a:p>
            <a:pPr marL="213884" lvl="1" algn="l">
              <a:lnSpc>
                <a:spcPct val="150000"/>
              </a:lnSpc>
            </a:pPr>
            <a:r>
              <a:rPr lang="en-US" sz="3200" dirty="0" err="1">
                <a:latin typeface="Consolas" panose="020B0609020204030204" pitchFamily="49" charset="0"/>
              </a:rPr>
              <a:t>hx</a:t>
            </a:r>
            <a:r>
              <a:rPr lang="en-US" sz="3200" dirty="0">
                <a:latin typeface="Consolas" panose="020B0609020204030204" pitchFamily="49" charset="0"/>
              </a:rPr>
              <a:t>-get , </a:t>
            </a:r>
            <a:r>
              <a:rPr lang="en-US" sz="3200" dirty="0" err="1">
                <a:latin typeface="Consolas" panose="020B0609020204030204" pitchFamily="49" charset="0"/>
              </a:rPr>
              <a:t>hx</a:t>
            </a:r>
            <a:r>
              <a:rPr lang="en-US" sz="3200" dirty="0">
                <a:latin typeface="Consolas" panose="020B0609020204030204" pitchFamily="49" charset="0"/>
              </a:rPr>
              <a:t>-post , </a:t>
            </a:r>
            <a:r>
              <a:rPr lang="en-US" sz="3200" dirty="0" err="1">
                <a:latin typeface="Consolas" panose="020B0609020204030204" pitchFamily="49" charset="0"/>
              </a:rPr>
              <a:t>hx</a:t>
            </a:r>
            <a:r>
              <a:rPr lang="en-US" sz="3200" dirty="0">
                <a:latin typeface="Consolas" panose="020B0609020204030204" pitchFamily="49" charset="0"/>
              </a:rPr>
              <a:t>-put , </a:t>
            </a:r>
            <a:r>
              <a:rPr lang="en-US" sz="3200" dirty="0" err="1">
                <a:latin typeface="Consolas" panose="020B0609020204030204" pitchFamily="49" charset="0"/>
              </a:rPr>
              <a:t>hx</a:t>
            </a:r>
            <a:r>
              <a:rPr lang="en-US" sz="3200" dirty="0">
                <a:latin typeface="Consolas" panose="020B0609020204030204" pitchFamily="49" charset="0"/>
              </a:rPr>
              <a:t>-patch , </a:t>
            </a:r>
            <a:r>
              <a:rPr lang="en-US" sz="3200" dirty="0" err="1">
                <a:latin typeface="Consolas" panose="020B0609020204030204" pitchFamily="49" charset="0"/>
              </a:rPr>
              <a:t>hx</a:t>
            </a:r>
            <a:r>
              <a:rPr lang="en-US" sz="3200" dirty="0">
                <a:latin typeface="Consolas" panose="020B0609020204030204" pitchFamily="49" charset="0"/>
              </a:rPr>
              <a:t>-delete</a:t>
            </a:r>
            <a:endParaRPr lang="en-US" sz="3200" spc="194" dirty="0">
              <a:solidFill>
                <a:srgbClr val="231F20"/>
              </a:solidFill>
              <a:latin typeface="Consolas" panose="020B0609020204030204" pitchFamily="49" charset="0"/>
              <a:ea typeface="DM Sans"/>
              <a:cs typeface="DM Sans"/>
              <a:sym typeface="DM Sans"/>
            </a:endParaRPr>
          </a:p>
        </p:txBody>
      </p:sp>
    </p:spTree>
    <p:extLst>
      <p:ext uri="{BB962C8B-B14F-4D97-AF65-F5344CB8AC3E}">
        <p14:creationId xmlns:p14="http://schemas.microsoft.com/office/powerpoint/2010/main" val="2798169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4" y="25509"/>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p:cNvSpPr txBox="1"/>
            <p:nvPr/>
          </p:nvSpPr>
          <p:spPr>
            <a:xfrm>
              <a:off x="0" y="-19050"/>
              <a:ext cx="4816593" cy="831850"/>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TextBox 12">
            <a:extLst>
              <a:ext uri="{FF2B5EF4-FFF2-40B4-BE49-F238E27FC236}">
                <a16:creationId xmlns:a16="http://schemas.microsoft.com/office/drawing/2014/main" id="{158D8DA1-2DC8-C4E3-0774-53A2DD32D33C}"/>
              </a:ext>
            </a:extLst>
          </p:cNvPr>
          <p:cNvSpPr txBox="1"/>
          <p:nvPr/>
        </p:nvSpPr>
        <p:spPr>
          <a:xfrm>
            <a:off x="3581398" y="378949"/>
            <a:ext cx="11049004" cy="2707151"/>
          </a:xfrm>
          <a:prstGeom prst="rect">
            <a:avLst/>
          </a:prstGeom>
        </p:spPr>
        <p:txBody>
          <a:bodyPr wrap="square" lIns="0" tIns="0" rIns="0" bIns="0" rtlCol="0" anchor="t">
            <a:spAutoFit/>
          </a:bodyPr>
          <a:lstStyle/>
          <a:p>
            <a:pPr marL="0" marR="0" lvl="0" indent="0" algn="ctr" defTabSz="914400" rtl="0" eaLnBrk="1" fontAlgn="auto" latinLnBrk="0" hangingPunct="1">
              <a:lnSpc>
                <a:spcPts val="11082"/>
              </a:lnSpc>
              <a:spcBef>
                <a:spcPts val="0"/>
              </a:spcBef>
              <a:spcAft>
                <a:spcPts val="0"/>
              </a:spcAft>
              <a:buClrTx/>
              <a:buSzTx/>
              <a:buFontTx/>
              <a:buNone/>
              <a:tabLst/>
              <a:defRPr/>
            </a:pPr>
            <a:r>
              <a:rPr kumimoji="0" lang="en-US" sz="7200" b="0" i="0" u="none" strike="noStrike" kern="1200" cap="none" spc="786" normalizeH="0" baseline="0" noProof="0" dirty="0">
                <a:ln>
                  <a:noFill/>
                </a:ln>
                <a:solidFill>
                  <a:srgbClr val="FFFFFF"/>
                </a:solidFill>
                <a:effectLst/>
                <a:uLnTx/>
                <a:uFillTx/>
                <a:latin typeface="Oswald Bold"/>
                <a:ea typeface="Oswald Bold"/>
                <a:cs typeface="Oswald Bold"/>
                <a:sym typeface="Oswald Bold"/>
              </a:rPr>
              <a:t>HTMX FIXES THESE ISSUES</a:t>
            </a:r>
          </a:p>
        </p:txBody>
      </p:sp>
      <p:grpSp>
        <p:nvGrpSpPr>
          <p:cNvPr id="19" name="Group 13">
            <a:extLst>
              <a:ext uri="{FF2B5EF4-FFF2-40B4-BE49-F238E27FC236}">
                <a16:creationId xmlns:a16="http://schemas.microsoft.com/office/drawing/2014/main" id="{38FE8AEB-5E6F-0E87-B917-1952E2688962}"/>
              </a:ext>
            </a:extLst>
          </p:cNvPr>
          <p:cNvGrpSpPr/>
          <p:nvPr/>
        </p:nvGrpSpPr>
        <p:grpSpPr>
          <a:xfrm>
            <a:off x="5410200" y="3517292"/>
            <a:ext cx="12649200" cy="2808103"/>
            <a:chOff x="0" y="0"/>
            <a:chExt cx="1744696" cy="542290"/>
          </a:xfrm>
        </p:grpSpPr>
        <p:sp>
          <p:nvSpPr>
            <p:cNvPr id="20" name="Freeform 14">
              <a:extLst>
                <a:ext uri="{FF2B5EF4-FFF2-40B4-BE49-F238E27FC236}">
                  <a16:creationId xmlns:a16="http://schemas.microsoft.com/office/drawing/2014/main" id="{E62D4889-435D-C2CF-3B26-8FAE528EA892}"/>
                </a:ext>
              </a:extLst>
            </p:cNvPr>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21" name="TextBox 15">
              <a:extLst>
                <a:ext uri="{FF2B5EF4-FFF2-40B4-BE49-F238E27FC236}">
                  <a16:creationId xmlns:a16="http://schemas.microsoft.com/office/drawing/2014/main" id="{68F24E22-266D-09F7-ED8C-52B66215FFB6}"/>
                </a:ext>
              </a:extLst>
            </p:cNvPr>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22" name="TextBox 16">
            <a:extLst>
              <a:ext uri="{FF2B5EF4-FFF2-40B4-BE49-F238E27FC236}">
                <a16:creationId xmlns:a16="http://schemas.microsoft.com/office/drawing/2014/main" id="{592ACEFB-CCA1-B4BD-8734-72D7E3A5414C}"/>
              </a:ext>
            </a:extLst>
          </p:cNvPr>
          <p:cNvSpPr txBox="1"/>
          <p:nvPr/>
        </p:nvSpPr>
        <p:spPr>
          <a:xfrm>
            <a:off x="5562601" y="3619500"/>
            <a:ext cx="12344400" cy="1394036"/>
          </a:xfrm>
          <a:prstGeom prst="rect">
            <a:avLst/>
          </a:prstGeom>
        </p:spPr>
        <p:txBody>
          <a:bodyPr wrap="square" lIns="0" tIns="0" rIns="0" bIns="0" rtlCol="0" anchor="t">
            <a:spAutoFit/>
          </a:bodyPr>
          <a:lstStyle/>
          <a:p>
            <a:pPr marL="213884" lvl="1" algn="l">
              <a:lnSpc>
                <a:spcPct val="150000"/>
              </a:lnSpc>
            </a:pPr>
            <a:r>
              <a:rPr lang="en-US" sz="3200" b="1" spc="194" dirty="0">
                <a:solidFill>
                  <a:srgbClr val="231F20"/>
                </a:solidFill>
                <a:latin typeface="Montserrat SemiBold" panose="00000700000000000000" pitchFamily="2" charset="0"/>
                <a:ea typeface="DM Sans"/>
                <a:cs typeface="DM Sans"/>
                <a:sym typeface="DM Sans"/>
              </a:rPr>
              <a:t>ANY EVENT SHOULD TRIGGER AN HTTP REQUEST</a:t>
            </a:r>
          </a:p>
          <a:p>
            <a:pPr marL="213884" lvl="1" algn="l">
              <a:lnSpc>
                <a:spcPct val="150000"/>
              </a:lnSpc>
            </a:pPr>
            <a:r>
              <a:rPr lang="en-US" sz="3200" dirty="0" err="1">
                <a:latin typeface="Consolas" panose="020B0609020204030204" pitchFamily="49" charset="0"/>
              </a:rPr>
              <a:t>hx</a:t>
            </a:r>
            <a:r>
              <a:rPr lang="en-US" sz="3200" dirty="0">
                <a:latin typeface="Consolas" panose="020B0609020204030204" pitchFamily="49" charset="0"/>
              </a:rPr>
              <a:t>-trigger</a:t>
            </a:r>
            <a:endParaRPr lang="en-US" sz="3200" b="1" spc="194" dirty="0">
              <a:solidFill>
                <a:srgbClr val="231F20"/>
              </a:solidFill>
              <a:latin typeface="Consolas" panose="020B0609020204030204" pitchFamily="49" charset="0"/>
              <a:ea typeface="DM Sans"/>
              <a:cs typeface="DM Sans"/>
              <a:sym typeface="DM Sans"/>
            </a:endParaRPr>
          </a:p>
        </p:txBody>
      </p:sp>
      <p:grpSp>
        <p:nvGrpSpPr>
          <p:cNvPr id="23" name="Group 21">
            <a:extLst>
              <a:ext uri="{FF2B5EF4-FFF2-40B4-BE49-F238E27FC236}">
                <a16:creationId xmlns:a16="http://schemas.microsoft.com/office/drawing/2014/main" id="{C74B6FA1-7C55-BF69-C7E8-147B3D5A5602}"/>
              </a:ext>
            </a:extLst>
          </p:cNvPr>
          <p:cNvGrpSpPr/>
          <p:nvPr/>
        </p:nvGrpSpPr>
        <p:grpSpPr>
          <a:xfrm>
            <a:off x="304800" y="6580863"/>
            <a:ext cx="12649200" cy="2808103"/>
            <a:chOff x="0" y="0"/>
            <a:chExt cx="1744696" cy="542290"/>
          </a:xfrm>
        </p:grpSpPr>
        <p:sp>
          <p:nvSpPr>
            <p:cNvPr id="24" name="Freeform 22">
              <a:extLst>
                <a:ext uri="{FF2B5EF4-FFF2-40B4-BE49-F238E27FC236}">
                  <a16:creationId xmlns:a16="http://schemas.microsoft.com/office/drawing/2014/main" id="{37ADD27A-A763-18A9-671B-97CFF412AB3D}"/>
                </a:ext>
              </a:extLst>
            </p:cNvPr>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25" name="TextBox 23">
              <a:extLst>
                <a:ext uri="{FF2B5EF4-FFF2-40B4-BE49-F238E27FC236}">
                  <a16:creationId xmlns:a16="http://schemas.microsoft.com/office/drawing/2014/main" id="{6CD5A7D2-48DF-13A4-3CDA-8D2F778A0586}"/>
                </a:ext>
              </a:extLst>
            </p:cNvPr>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26" name="TextBox 24">
            <a:extLst>
              <a:ext uri="{FF2B5EF4-FFF2-40B4-BE49-F238E27FC236}">
                <a16:creationId xmlns:a16="http://schemas.microsoft.com/office/drawing/2014/main" id="{1F6A952D-BD39-06CC-4C87-6F70008E8A5D}"/>
              </a:ext>
            </a:extLst>
          </p:cNvPr>
          <p:cNvSpPr txBox="1"/>
          <p:nvPr/>
        </p:nvSpPr>
        <p:spPr>
          <a:xfrm>
            <a:off x="381000" y="6682507"/>
            <a:ext cx="12420600" cy="1398203"/>
          </a:xfrm>
          <a:prstGeom prst="rect">
            <a:avLst/>
          </a:prstGeom>
        </p:spPr>
        <p:txBody>
          <a:bodyPr wrap="square" lIns="0" tIns="0" rIns="0" bIns="0" rtlCol="0" anchor="t">
            <a:spAutoFit/>
          </a:bodyPr>
          <a:lstStyle/>
          <a:p>
            <a:pPr marL="213884" lvl="1" algn="l">
              <a:lnSpc>
                <a:spcPct val="150000"/>
              </a:lnSpc>
            </a:pPr>
            <a:r>
              <a:rPr lang="en-US" sz="3200" b="1" spc="194" dirty="0">
                <a:solidFill>
                  <a:srgbClr val="231F20"/>
                </a:solidFill>
                <a:latin typeface="Montserrat SemiBold" panose="00000700000000000000" pitchFamily="2" charset="0"/>
                <a:ea typeface="DM Sans"/>
                <a:cs typeface="DM Sans"/>
                <a:sym typeface="DM Sans"/>
              </a:rPr>
              <a:t>ANY PLACE ON THE PAGE IS REPLACEABLE</a:t>
            </a:r>
          </a:p>
          <a:p>
            <a:pPr marL="213884" lvl="1" algn="l">
              <a:lnSpc>
                <a:spcPct val="150000"/>
              </a:lnSpc>
            </a:pPr>
            <a:r>
              <a:rPr lang="en-US" sz="3200" dirty="0" err="1">
                <a:latin typeface="Consolas" panose="020B0609020204030204" pitchFamily="49" charset="0"/>
              </a:rPr>
              <a:t>hx</a:t>
            </a:r>
            <a:r>
              <a:rPr lang="en-US" sz="3200" dirty="0">
                <a:latin typeface="Consolas" panose="020B0609020204030204" pitchFamily="49" charset="0"/>
              </a:rPr>
              <a:t>-target , </a:t>
            </a:r>
            <a:r>
              <a:rPr lang="en-US" sz="3200" dirty="0" err="1">
                <a:latin typeface="Consolas" panose="020B0609020204030204" pitchFamily="49" charset="0"/>
              </a:rPr>
              <a:t>hx</a:t>
            </a:r>
            <a:r>
              <a:rPr lang="en-US" sz="3200" dirty="0">
                <a:latin typeface="Consolas" panose="020B0609020204030204" pitchFamily="49" charset="0"/>
              </a:rPr>
              <a:t>-swap</a:t>
            </a:r>
            <a:endParaRPr lang="en-US" sz="3200" spc="194" dirty="0">
              <a:solidFill>
                <a:srgbClr val="231F20"/>
              </a:solidFill>
              <a:latin typeface="Consolas" panose="020B0609020204030204" pitchFamily="49" charset="0"/>
              <a:ea typeface="DM Sans"/>
              <a:cs typeface="DM Sans"/>
              <a:sym typeface="DM Sans"/>
            </a:endParaRPr>
          </a:p>
        </p:txBody>
      </p:sp>
    </p:spTree>
    <p:extLst>
      <p:ext uri="{BB962C8B-B14F-4D97-AF65-F5344CB8AC3E}">
        <p14:creationId xmlns:p14="http://schemas.microsoft.com/office/powerpoint/2010/main" val="3428738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grpSp>
        <p:nvGrpSpPr>
          <p:cNvPr id="2" name="Group 2"/>
          <p:cNvGrpSpPr/>
          <p:nvPr/>
        </p:nvGrpSpPr>
        <p:grpSpPr>
          <a:xfrm>
            <a:off x="-2770706" y="-3368517"/>
            <a:ext cx="4959890" cy="495989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4"/>
            <p:cNvSpPr txBox="1"/>
            <p:nvPr/>
          </p:nvSpPr>
          <p:spPr>
            <a:xfrm>
              <a:off x="76200" y="57150"/>
              <a:ext cx="660400" cy="679450"/>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 name="Freeform 8"/>
          <p:cNvSpPr/>
          <p:nvPr/>
        </p:nvSpPr>
        <p:spPr>
          <a:xfrm>
            <a:off x="-6639105" y="-5979128"/>
            <a:ext cx="12110389" cy="12426705"/>
          </a:xfrm>
          <a:custGeom>
            <a:avLst/>
            <a:gdLst/>
            <a:ahLst/>
            <a:cxnLst/>
            <a:rect l="l" t="t" r="r" b="b"/>
            <a:pathLst>
              <a:path w="12110389" h="12426705">
                <a:moveTo>
                  <a:pt x="0" y="0"/>
                </a:moveTo>
                <a:lnTo>
                  <a:pt x="12110389" y="0"/>
                </a:lnTo>
                <a:lnTo>
                  <a:pt x="12110389" y="12426706"/>
                </a:lnTo>
                <a:lnTo>
                  <a:pt x="0" y="124267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10"/>
          <p:cNvSpPr txBox="1"/>
          <p:nvPr/>
        </p:nvSpPr>
        <p:spPr>
          <a:xfrm>
            <a:off x="2720101" y="3376069"/>
            <a:ext cx="13941969" cy="1336200"/>
          </a:xfrm>
          <a:prstGeom prst="rect">
            <a:avLst/>
          </a:prstGeom>
        </p:spPr>
        <p:txBody>
          <a:bodyPr wrap="square" lIns="0" tIns="0" rIns="0" bIns="0" rtlCol="0" anchor="t">
            <a:spAutoFit/>
          </a:bodyPr>
          <a:lstStyle/>
          <a:p>
            <a:pPr marL="0" marR="0" lvl="0" indent="0" algn="l" defTabSz="914400" rtl="0" eaLnBrk="1" fontAlgn="auto" latinLnBrk="0" hangingPunct="1">
              <a:lnSpc>
                <a:spcPts val="11349"/>
              </a:lnSpc>
              <a:spcBef>
                <a:spcPts val="0"/>
              </a:spcBef>
              <a:spcAft>
                <a:spcPts val="0"/>
              </a:spcAft>
              <a:buClrTx/>
              <a:buSzTx/>
              <a:buFontTx/>
              <a:buNone/>
              <a:tabLst/>
              <a:defRPr/>
            </a:pPr>
            <a:r>
              <a:rPr kumimoji="0" lang="en-US" sz="8224" b="0" i="0" u="none" strike="noStrike" kern="1200" cap="none" spc="806" normalizeH="0" baseline="0" noProof="0" dirty="0">
                <a:ln>
                  <a:noFill/>
                </a:ln>
                <a:solidFill>
                  <a:srgbClr val="FFFFFF"/>
                </a:solidFill>
                <a:effectLst/>
                <a:uLnTx/>
                <a:uFillTx/>
                <a:latin typeface="Oswald Bold"/>
                <a:ea typeface="Oswald Bold"/>
                <a:cs typeface="Oswald Bold"/>
                <a:sym typeface="Oswald Bold"/>
              </a:rPr>
              <a:t>HTMX SOLVES ALL 4</a:t>
            </a:r>
          </a:p>
        </p:txBody>
      </p:sp>
      <p:sp>
        <p:nvSpPr>
          <p:cNvPr id="11" name="TextBox 11"/>
          <p:cNvSpPr txBox="1"/>
          <p:nvPr/>
        </p:nvSpPr>
        <p:spPr>
          <a:xfrm>
            <a:off x="2819400" y="5134535"/>
            <a:ext cx="10667999" cy="4364593"/>
          </a:xfrm>
          <a:prstGeom prst="rect">
            <a:avLst/>
          </a:prstGeom>
        </p:spPr>
        <p:txBody>
          <a:bodyPr wrap="square" lIns="0" tIns="0" r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283" normalizeH="0" baseline="0" noProof="0" dirty="0">
                <a:ln>
                  <a:noFill/>
                </a:ln>
                <a:solidFill>
                  <a:srgbClr val="F5FFF5"/>
                </a:solidFill>
                <a:effectLst/>
                <a:uLnTx/>
                <a:uFillTx/>
                <a:latin typeface="DM Sans"/>
                <a:ea typeface="DM Sans"/>
                <a:cs typeface="DM Sans"/>
                <a:sym typeface="DM Sans"/>
              </a:rPr>
              <a:t>HTMX allows </a:t>
            </a:r>
            <a:r>
              <a:rPr kumimoji="0" lang="en-US" sz="3200" b="0" i="0" u="none" strike="noStrike" kern="1200" cap="none" spc="283" normalizeH="0" baseline="0" noProof="0" dirty="0" err="1">
                <a:ln>
                  <a:noFill/>
                </a:ln>
                <a:solidFill>
                  <a:srgbClr val="F5FFF5"/>
                </a:solidFill>
                <a:effectLst/>
                <a:uLnTx/>
                <a:uFillTx/>
                <a:latin typeface="DM Sans"/>
                <a:ea typeface="DM Sans"/>
                <a:cs typeface="DM Sans"/>
                <a:sym typeface="DM Sans"/>
              </a:rPr>
              <a:t>for"AJAX</a:t>
            </a:r>
            <a:r>
              <a:rPr kumimoji="0" lang="en-US" sz="3200" b="0" i="0" u="none" strike="noStrike" kern="1200" cap="none" spc="283" normalizeH="0" baseline="0" noProof="0" dirty="0">
                <a:ln>
                  <a:noFill/>
                </a:ln>
                <a:solidFill>
                  <a:srgbClr val="F5FFF5"/>
                </a:solidFill>
                <a:effectLst/>
                <a:uLnTx/>
                <a:uFillTx/>
                <a:latin typeface="DM Sans"/>
                <a:ea typeface="DM Sans"/>
                <a:cs typeface="DM Sans"/>
                <a:sym typeface="DM Sans"/>
              </a:rPr>
              <a:t>", CSS Transitions, browser history, </a:t>
            </a:r>
            <a:r>
              <a:rPr kumimoji="0" lang="en-US" sz="3200" b="0" i="0" u="none" strike="noStrike" kern="1200" cap="none" spc="283" normalizeH="0" baseline="0" noProof="0" dirty="0" err="1">
                <a:ln>
                  <a:noFill/>
                </a:ln>
                <a:solidFill>
                  <a:srgbClr val="F5FFF5"/>
                </a:solidFill>
                <a:effectLst/>
                <a:uLnTx/>
                <a:uFillTx/>
                <a:latin typeface="DM Sans"/>
                <a:ea typeface="DM Sans"/>
                <a:cs typeface="DM Sans"/>
                <a:sym typeface="DM Sans"/>
              </a:rPr>
              <a:t>WebSockets</a:t>
            </a:r>
            <a:r>
              <a:rPr kumimoji="0" lang="en-US" sz="3200" b="0" i="0" u="none" strike="noStrike" kern="1200" cap="none" spc="283" normalizeH="0" baseline="0" noProof="0" dirty="0">
                <a:ln>
                  <a:noFill/>
                </a:ln>
                <a:solidFill>
                  <a:srgbClr val="F5FFF5"/>
                </a:solidFill>
                <a:effectLst/>
                <a:uLnTx/>
                <a:uFillTx/>
                <a:latin typeface="DM Sans"/>
                <a:ea typeface="DM Sans"/>
                <a:cs typeface="DM Sans"/>
                <a:sym typeface="DM Sans"/>
              </a:rPr>
              <a:t> and Server Sent Events directly in HTML, using only attributes, so you can build modern user interfaces ("</a:t>
            </a:r>
            <a:r>
              <a:rPr kumimoji="0" lang="en-US" sz="3200" b="0" i="0" u="none" strike="noStrike" kern="1200" cap="none" spc="283" normalizeH="0" baseline="0" noProof="0" dirty="0" err="1">
                <a:ln>
                  <a:noFill/>
                </a:ln>
                <a:solidFill>
                  <a:srgbClr val="F5FFF5"/>
                </a:solidFill>
                <a:effectLst/>
                <a:uLnTx/>
                <a:uFillTx/>
                <a:latin typeface="DM Sans"/>
                <a:ea typeface="DM Sans"/>
                <a:cs typeface="DM Sans"/>
                <a:sym typeface="DM Sans"/>
              </a:rPr>
              <a:t>SPAlike</a:t>
            </a:r>
            <a:r>
              <a:rPr kumimoji="0" lang="en-US" sz="3200" b="0" i="0" u="none" strike="noStrike" kern="1200" cap="none" spc="283" normalizeH="0" baseline="0" noProof="0" dirty="0">
                <a:ln>
                  <a:noFill/>
                </a:ln>
                <a:solidFill>
                  <a:srgbClr val="F5FFF5"/>
                </a:solidFill>
                <a:effectLst/>
                <a:uLnTx/>
                <a:uFillTx/>
                <a:latin typeface="DM Sans"/>
                <a:ea typeface="DM Sans"/>
                <a:cs typeface="DM Sans"/>
                <a:sym typeface="DM Sans"/>
              </a:rPr>
              <a:t>") with the simplicity and power of hypertext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22412" y="22411"/>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p:cNvSpPr txBox="1"/>
            <p:nvPr/>
          </p:nvSpPr>
          <p:spPr>
            <a:xfrm>
              <a:off x="0" y="-19050"/>
              <a:ext cx="4816593" cy="831850"/>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TextBox 12"/>
          <p:cNvSpPr txBox="1"/>
          <p:nvPr/>
        </p:nvSpPr>
        <p:spPr>
          <a:xfrm>
            <a:off x="3690980" y="1232286"/>
            <a:ext cx="10906040" cy="1349947"/>
          </a:xfrm>
          <a:prstGeom prst="rect">
            <a:avLst/>
          </a:prstGeom>
        </p:spPr>
        <p:txBody>
          <a:bodyPr lIns="0" tIns="0" rIns="0" bIns="0" rtlCol="0" anchor="t">
            <a:spAutoFit/>
          </a:bodyPr>
          <a:lstStyle/>
          <a:p>
            <a:pPr marL="0" marR="0" lvl="0" indent="0" algn="ctr" defTabSz="914400" rtl="0" eaLnBrk="1" fontAlgn="auto" latinLnBrk="0" hangingPunct="1">
              <a:lnSpc>
                <a:spcPts val="11082"/>
              </a:lnSpc>
              <a:spcBef>
                <a:spcPts val="0"/>
              </a:spcBef>
              <a:spcAft>
                <a:spcPts val="0"/>
              </a:spcAft>
              <a:buClrTx/>
              <a:buSzTx/>
              <a:buFontTx/>
              <a:buNone/>
              <a:tabLst/>
              <a:defRPr/>
            </a:pPr>
            <a:r>
              <a:rPr kumimoji="0" lang="en-US" sz="8030" b="0" i="0" u="none" strike="noStrike" kern="1200" cap="none" spc="786" normalizeH="0" baseline="0" noProof="0" dirty="0">
                <a:ln>
                  <a:noFill/>
                </a:ln>
                <a:solidFill>
                  <a:srgbClr val="FFFFFF"/>
                </a:solidFill>
                <a:effectLst/>
                <a:uLnTx/>
                <a:uFillTx/>
                <a:latin typeface="Oswald Bold"/>
                <a:ea typeface="Oswald Bold"/>
                <a:cs typeface="Oswald Bold"/>
                <a:sym typeface="Oswald Bold"/>
              </a:rPr>
              <a:t>GETTING STARTED</a:t>
            </a:r>
          </a:p>
        </p:txBody>
      </p:sp>
      <p:sp>
        <p:nvSpPr>
          <p:cNvPr id="8" name="TextBox 7">
            <a:extLst>
              <a:ext uri="{FF2B5EF4-FFF2-40B4-BE49-F238E27FC236}">
                <a16:creationId xmlns:a16="http://schemas.microsoft.com/office/drawing/2014/main" id="{0FE08746-9E30-E5D7-8A99-7D2EF5F72156}"/>
              </a:ext>
            </a:extLst>
          </p:cNvPr>
          <p:cNvSpPr txBox="1"/>
          <p:nvPr/>
        </p:nvSpPr>
        <p:spPr>
          <a:xfrm>
            <a:off x="990600" y="3848100"/>
            <a:ext cx="14935200" cy="1631216"/>
          </a:xfrm>
          <a:prstGeom prst="rect">
            <a:avLst/>
          </a:prstGeom>
          <a:noFill/>
        </p:spPr>
        <p:txBody>
          <a:bodyPr wrap="square" rtlCol="0">
            <a:spAutoFit/>
          </a:bodyPr>
          <a:lstStyle/>
          <a:p>
            <a:r>
              <a:rPr lang="en-US" sz="3600" dirty="0">
                <a:latin typeface="Consolas" panose="020B0609020204030204" pitchFamily="49" charset="0"/>
              </a:rPr>
              <a:t>&lt;script </a:t>
            </a:r>
            <a:r>
              <a:rPr lang="en-US" sz="3600" dirty="0" err="1">
                <a:latin typeface="Consolas" panose="020B0609020204030204" pitchFamily="49" charset="0"/>
              </a:rPr>
              <a:t>src</a:t>
            </a:r>
            <a:r>
              <a:rPr lang="en-US" sz="3600" dirty="0">
                <a:latin typeface="Consolas" panose="020B0609020204030204" pitchFamily="49" charset="0"/>
              </a:rPr>
              <a:t>="https://unpkg.com/</a:t>
            </a:r>
            <a:r>
              <a:rPr lang="en-US" sz="3600" dirty="0" err="1">
                <a:latin typeface="Consolas" panose="020B0609020204030204" pitchFamily="49" charset="0"/>
              </a:rPr>
              <a:t>htmx.org@latest</a:t>
            </a:r>
            <a:r>
              <a:rPr lang="en-US" sz="3600" dirty="0">
                <a:latin typeface="Consolas" panose="020B0609020204030204" pitchFamily="49" charset="0"/>
              </a:rPr>
              <a:t>"&gt;&lt;/script&gt;</a:t>
            </a:r>
          </a:p>
          <a:p>
            <a:endParaRPr lang="en-US" dirty="0"/>
          </a:p>
          <a:p>
            <a:endParaRPr lang="en-US" dirty="0"/>
          </a:p>
          <a:p>
            <a:r>
              <a:rPr lang="en-US" sz="2800" dirty="0">
                <a:latin typeface="Montserrat Light" panose="00000400000000000000" pitchFamily="50" charset="0"/>
              </a:rPr>
              <a:t>(45 kB minified, 15 kB </a:t>
            </a:r>
            <a:r>
              <a:rPr lang="en-US" sz="2800" dirty="0" err="1">
                <a:latin typeface="Montserrat Light" panose="00000400000000000000" pitchFamily="50" charset="0"/>
              </a:rPr>
              <a:t>gzipped</a:t>
            </a:r>
            <a:r>
              <a:rPr lang="en-US" sz="2800" dirty="0">
                <a:latin typeface="Montserrat Light" panose="00000400000000000000" pitchFamily="50" charset="0"/>
              </a:rPr>
              <a:t>)</a:t>
            </a:r>
          </a:p>
        </p:txBody>
      </p:sp>
      <p:sp>
        <p:nvSpPr>
          <p:cNvPr id="9" name="TextBox 8">
            <a:extLst>
              <a:ext uri="{FF2B5EF4-FFF2-40B4-BE49-F238E27FC236}">
                <a16:creationId xmlns:a16="http://schemas.microsoft.com/office/drawing/2014/main" id="{1025F45C-F12A-D752-0983-B4C911E0F46D}"/>
              </a:ext>
            </a:extLst>
          </p:cNvPr>
          <p:cNvSpPr txBox="1"/>
          <p:nvPr/>
        </p:nvSpPr>
        <p:spPr>
          <a:xfrm>
            <a:off x="990600" y="6812861"/>
            <a:ext cx="14935200" cy="1754326"/>
          </a:xfrm>
          <a:prstGeom prst="rect">
            <a:avLst/>
          </a:prstGeom>
          <a:noFill/>
        </p:spPr>
        <p:txBody>
          <a:bodyPr wrap="square" rtlCol="0">
            <a:spAutoFit/>
          </a:bodyPr>
          <a:lstStyle/>
          <a:p>
            <a:r>
              <a:rPr lang="en-US" sz="3600" dirty="0">
                <a:latin typeface="Consolas" panose="020B0609020204030204" pitchFamily="49" charset="0"/>
              </a:rPr>
              <a:t>dotnet add package </a:t>
            </a:r>
            <a:r>
              <a:rPr lang="en-US" sz="3600" dirty="0" err="1">
                <a:latin typeface="Consolas" panose="020B0609020204030204" pitchFamily="49" charset="0"/>
              </a:rPr>
              <a:t>Htmx</a:t>
            </a:r>
            <a:r>
              <a:rPr lang="en-US" sz="3600" dirty="0">
                <a:latin typeface="Consolas" panose="020B0609020204030204" pitchFamily="49" charset="0"/>
              </a:rPr>
              <a:t> --version 1.8.0</a:t>
            </a:r>
          </a:p>
          <a:p>
            <a:endParaRPr lang="en-US" sz="3600" dirty="0">
              <a:latin typeface="Consolas" panose="020B0609020204030204" pitchFamily="49" charset="0"/>
            </a:endParaRPr>
          </a:p>
          <a:p>
            <a:r>
              <a:rPr lang="en-US" sz="3600" dirty="0">
                <a:latin typeface="Consolas" panose="020B0609020204030204" pitchFamily="49" charset="0"/>
              </a:rPr>
              <a:t>dotnet add package </a:t>
            </a:r>
            <a:r>
              <a:rPr lang="en-US" sz="3600" dirty="0" err="1">
                <a:latin typeface="Consolas" panose="020B0609020204030204" pitchFamily="49" charset="0"/>
              </a:rPr>
              <a:t>Htmx.TagHelpers</a:t>
            </a:r>
            <a:r>
              <a:rPr lang="en-US" sz="3600" dirty="0">
                <a:latin typeface="Consolas" panose="020B0609020204030204" pitchFamily="49" charset="0"/>
              </a:rPr>
              <a:t> --version 1.8.0</a:t>
            </a:r>
          </a:p>
        </p:txBody>
      </p:sp>
    </p:spTree>
    <p:extLst>
      <p:ext uri="{BB962C8B-B14F-4D97-AF65-F5344CB8AC3E}">
        <p14:creationId xmlns:p14="http://schemas.microsoft.com/office/powerpoint/2010/main" val="2262188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71EB7-4EB5-B7C3-5581-DD81F172BCD4}"/>
              </a:ext>
            </a:extLst>
          </p:cNvPr>
          <p:cNvSpPr>
            <a:spLocks noGrp="1"/>
          </p:cNvSpPr>
          <p:nvPr>
            <p:ph type="title"/>
          </p:nvPr>
        </p:nvSpPr>
        <p:spPr/>
        <p:txBody>
          <a:bodyPr/>
          <a:lstStyle/>
          <a:p>
            <a:r>
              <a:rPr lang="en-US" dirty="0"/>
              <a:t>Triggering HTMX</a:t>
            </a:r>
          </a:p>
        </p:txBody>
      </p:sp>
      <p:sp>
        <p:nvSpPr>
          <p:cNvPr id="3" name="Content Placeholder 2">
            <a:extLst>
              <a:ext uri="{FF2B5EF4-FFF2-40B4-BE49-F238E27FC236}">
                <a16:creationId xmlns:a16="http://schemas.microsoft.com/office/drawing/2014/main" id="{42E7421C-A502-34A0-0B79-59752CE88255}"/>
              </a:ext>
            </a:extLst>
          </p:cNvPr>
          <p:cNvSpPr>
            <a:spLocks noGrp="1"/>
          </p:cNvSpPr>
          <p:nvPr>
            <p:ph idx="1"/>
          </p:nvPr>
        </p:nvSpPr>
        <p:spPr/>
        <p:txBody>
          <a:bodyPr>
            <a:normAutofit/>
          </a:bodyPr>
          <a:lstStyle/>
          <a:p>
            <a:r>
              <a:rPr lang="en-US" sz="3600" dirty="0" err="1"/>
              <a:t>hx</a:t>
            </a:r>
            <a:r>
              <a:rPr lang="en-US" sz="3600" dirty="0"/>
              <a:t>-get - issues an HTTP GET request.</a:t>
            </a:r>
          </a:p>
          <a:p>
            <a:r>
              <a:rPr lang="en-US" sz="3600" dirty="0" err="1"/>
              <a:t>hx</a:t>
            </a:r>
            <a:r>
              <a:rPr lang="en-US" sz="3600" dirty="0"/>
              <a:t>-post - issues an HTTP POST request.</a:t>
            </a:r>
          </a:p>
          <a:p>
            <a:r>
              <a:rPr lang="en-US" sz="3600" dirty="0" err="1"/>
              <a:t>hx</a:t>
            </a:r>
            <a:r>
              <a:rPr lang="en-US" sz="3600" dirty="0"/>
              <a:t>-put - issues an HTTP PUT request.</a:t>
            </a:r>
          </a:p>
          <a:p>
            <a:r>
              <a:rPr lang="en-US" sz="3600" dirty="0" err="1"/>
              <a:t>hx</a:t>
            </a:r>
            <a:r>
              <a:rPr lang="en-US" sz="3600" dirty="0"/>
              <a:t>-patch - issues an HTTP PATCH request.</a:t>
            </a:r>
          </a:p>
          <a:p>
            <a:r>
              <a:rPr lang="en-US" sz="3600" dirty="0" err="1"/>
              <a:t>hx</a:t>
            </a:r>
            <a:r>
              <a:rPr lang="en-US" sz="3600" dirty="0"/>
              <a:t>-delete - issues an HTTP DELETE request.</a:t>
            </a:r>
          </a:p>
        </p:txBody>
      </p:sp>
    </p:spTree>
    <p:extLst>
      <p:ext uri="{BB962C8B-B14F-4D97-AF65-F5344CB8AC3E}">
        <p14:creationId xmlns:p14="http://schemas.microsoft.com/office/powerpoint/2010/main" val="2798290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68CF8-81C0-CD1E-29C9-7DB97730F3E1}"/>
              </a:ext>
            </a:extLst>
          </p:cNvPr>
          <p:cNvSpPr>
            <a:spLocks noGrp="1"/>
          </p:cNvSpPr>
          <p:nvPr>
            <p:ph type="title"/>
          </p:nvPr>
        </p:nvSpPr>
        <p:spPr/>
        <p:txBody>
          <a:bodyPr/>
          <a:lstStyle/>
          <a:p>
            <a:r>
              <a:rPr lang="en-US" dirty="0"/>
              <a:t>Targets in </a:t>
            </a:r>
            <a:r>
              <a:rPr lang="en-US" dirty="0" err="1"/>
              <a:t>htmx</a:t>
            </a:r>
            <a:r>
              <a:rPr lang="en-US" dirty="0"/>
              <a:t> (</a:t>
            </a:r>
            <a:r>
              <a:rPr lang="en-US" dirty="0" err="1"/>
              <a:t>hx</a:t>
            </a:r>
            <a:r>
              <a:rPr lang="en-US" dirty="0"/>
              <a:t>-target)</a:t>
            </a:r>
          </a:p>
        </p:txBody>
      </p:sp>
      <p:sp>
        <p:nvSpPr>
          <p:cNvPr id="4" name="Content Placeholder 3">
            <a:extLst>
              <a:ext uri="{FF2B5EF4-FFF2-40B4-BE49-F238E27FC236}">
                <a16:creationId xmlns:a16="http://schemas.microsoft.com/office/drawing/2014/main" id="{573CAAEE-4C80-96F0-3D1F-3240ED0F6C80}"/>
              </a:ext>
            </a:extLst>
          </p:cNvPr>
          <p:cNvSpPr>
            <a:spLocks noGrp="1"/>
          </p:cNvSpPr>
          <p:nvPr>
            <p:ph sz="half" idx="1"/>
          </p:nvPr>
        </p:nvSpPr>
        <p:spPr>
          <a:xfrm>
            <a:off x="533400" y="3957066"/>
            <a:ext cx="7037243" cy="4652973"/>
          </a:xfrm>
        </p:spPr>
        <p:txBody>
          <a:bodyPr>
            <a:normAutofit/>
          </a:bodyPr>
          <a:lstStyle/>
          <a:p>
            <a:pPr marL="0" indent="0">
              <a:buNone/>
            </a:pPr>
            <a:r>
              <a:rPr lang="en-US" sz="3000" dirty="0">
                <a:latin typeface="Hack" panose="020B0609030202020204" pitchFamily="49" charset="0"/>
                <a:ea typeface="Hack" panose="020B0609030202020204" pitchFamily="49" charset="0"/>
                <a:cs typeface="Hack" panose="020B0609030202020204" pitchFamily="49" charset="0"/>
              </a:rPr>
              <a:t>&lt;div id="main"&gt;</a:t>
            </a:r>
          </a:p>
          <a:p>
            <a:pPr marL="0" indent="0">
              <a:buNone/>
            </a:pPr>
            <a:r>
              <a:rPr lang="en-US" sz="3000" dirty="0">
                <a:latin typeface="Hack" panose="020B0609030202020204" pitchFamily="49" charset="0"/>
                <a:ea typeface="Hack" panose="020B0609030202020204" pitchFamily="49" charset="0"/>
                <a:cs typeface="Hack" panose="020B0609030202020204" pitchFamily="49" charset="0"/>
              </a:rPr>
              <a:t>  &lt;button </a:t>
            </a:r>
            <a:r>
              <a:rPr lang="en-US" sz="3000" dirty="0" err="1">
                <a:latin typeface="Hack" panose="020B0609030202020204" pitchFamily="49" charset="0"/>
                <a:ea typeface="Hack" panose="020B0609030202020204" pitchFamily="49" charset="0"/>
                <a:cs typeface="Hack" panose="020B0609030202020204" pitchFamily="49" charset="0"/>
              </a:rPr>
              <a:t>hx</a:t>
            </a:r>
            <a:r>
              <a:rPr lang="en-US" sz="3000" dirty="0">
                <a:latin typeface="Hack" panose="020B0609030202020204" pitchFamily="49" charset="0"/>
                <a:ea typeface="Hack" panose="020B0609030202020204" pitchFamily="49" charset="0"/>
                <a:cs typeface="Hack" panose="020B0609030202020204" pitchFamily="49" charset="0"/>
              </a:rPr>
              <a:t>-get="/contacts" </a:t>
            </a:r>
            <a:r>
              <a:rPr lang="en-US" sz="3000" dirty="0" err="1">
                <a:highlight>
                  <a:srgbClr val="FFFF00"/>
                </a:highlight>
                <a:latin typeface="Hack" panose="020B0609030202020204" pitchFamily="49" charset="0"/>
                <a:ea typeface="Hack" panose="020B0609030202020204" pitchFamily="49" charset="0"/>
                <a:cs typeface="Hack" panose="020B0609030202020204" pitchFamily="49" charset="0"/>
              </a:rPr>
              <a:t>hx</a:t>
            </a:r>
            <a:r>
              <a:rPr lang="en-US" sz="3000" dirty="0">
                <a:highlight>
                  <a:srgbClr val="FFFF00"/>
                </a:highlight>
                <a:latin typeface="Hack" panose="020B0609030202020204" pitchFamily="49" charset="0"/>
                <a:ea typeface="Hack" panose="020B0609030202020204" pitchFamily="49" charset="0"/>
                <a:cs typeface="Hack" panose="020B0609030202020204" pitchFamily="49" charset="0"/>
              </a:rPr>
              <a:t>-target="#main"</a:t>
            </a:r>
            <a:r>
              <a:rPr lang="en-US" sz="3000" dirty="0">
                <a:latin typeface="Hack" panose="020B0609030202020204" pitchFamily="49" charset="0"/>
                <a:ea typeface="Hack" panose="020B0609030202020204" pitchFamily="49" charset="0"/>
                <a:cs typeface="Hack" panose="020B0609030202020204" pitchFamily="49" charset="0"/>
              </a:rPr>
              <a:t>&gt;</a:t>
            </a:r>
          </a:p>
          <a:p>
            <a:pPr marL="0" indent="0">
              <a:buNone/>
            </a:pPr>
            <a:r>
              <a:rPr lang="en-US" sz="3000" dirty="0">
                <a:latin typeface="Hack" panose="020B0609030202020204" pitchFamily="49" charset="0"/>
                <a:ea typeface="Hack" panose="020B0609030202020204" pitchFamily="49" charset="0"/>
                <a:cs typeface="Hack" panose="020B0609030202020204" pitchFamily="49" charset="0"/>
              </a:rPr>
              <a:t>    Get The Contacts</a:t>
            </a:r>
          </a:p>
          <a:p>
            <a:pPr marL="0" indent="0">
              <a:buNone/>
            </a:pPr>
            <a:r>
              <a:rPr lang="en-US" sz="3000" dirty="0">
                <a:latin typeface="Hack" panose="020B0609030202020204" pitchFamily="49" charset="0"/>
                <a:ea typeface="Hack" panose="020B0609030202020204" pitchFamily="49" charset="0"/>
                <a:cs typeface="Hack" panose="020B0609030202020204" pitchFamily="49" charset="0"/>
              </a:rPr>
              <a:t>  &lt;/button&gt;</a:t>
            </a:r>
          </a:p>
          <a:p>
            <a:pPr marL="0" indent="0">
              <a:buNone/>
            </a:pPr>
            <a:r>
              <a:rPr lang="en-US" sz="3000" dirty="0">
                <a:latin typeface="Hack" panose="020B0609030202020204" pitchFamily="49" charset="0"/>
                <a:ea typeface="Hack" panose="020B0609030202020204" pitchFamily="49" charset="0"/>
                <a:cs typeface="Hack" panose="020B0609030202020204" pitchFamily="49" charset="0"/>
              </a:rPr>
              <a:t>&lt;/div&gt;</a:t>
            </a:r>
          </a:p>
        </p:txBody>
      </p:sp>
      <p:sp>
        <p:nvSpPr>
          <p:cNvPr id="5" name="Content Placeholder 4">
            <a:extLst>
              <a:ext uri="{FF2B5EF4-FFF2-40B4-BE49-F238E27FC236}">
                <a16:creationId xmlns:a16="http://schemas.microsoft.com/office/drawing/2014/main" id="{2F34DD47-34EE-CF6F-348F-7C6EC39D35E6}"/>
              </a:ext>
            </a:extLst>
          </p:cNvPr>
          <p:cNvSpPr>
            <a:spLocks noGrp="1"/>
          </p:cNvSpPr>
          <p:nvPr>
            <p:ph sz="half" idx="2"/>
          </p:nvPr>
        </p:nvSpPr>
        <p:spPr>
          <a:xfrm>
            <a:off x="6629400" y="5372100"/>
            <a:ext cx="11278466" cy="4652973"/>
          </a:xfrm>
        </p:spPr>
        <p:txBody>
          <a:bodyPr>
            <a:noAutofit/>
          </a:bodyPr>
          <a:lstStyle/>
          <a:p>
            <a:pPr marL="0" indent="0">
              <a:buNone/>
            </a:pPr>
            <a:r>
              <a:rPr lang="en-US" sz="2400" dirty="0">
                <a:latin typeface="Hack" panose="020B0609030202020204" pitchFamily="49" charset="0"/>
                <a:ea typeface="Hack" panose="020B0609030202020204" pitchFamily="49" charset="0"/>
                <a:cs typeface="Hack" panose="020B0609030202020204" pitchFamily="49" charset="0"/>
              </a:rPr>
              <a:t>&lt;div id="main"&gt;</a:t>
            </a:r>
          </a:p>
          <a:p>
            <a:pPr marL="0" indent="0">
              <a:buNone/>
            </a:pPr>
            <a:r>
              <a:rPr lang="en-US" sz="2400" dirty="0">
                <a:latin typeface="Hack" panose="020B0609030202020204" pitchFamily="49" charset="0"/>
                <a:ea typeface="Hack" panose="020B0609030202020204" pitchFamily="49" charset="0"/>
                <a:cs typeface="Hack" panose="020B0609030202020204" pitchFamily="49" charset="0"/>
              </a:rPr>
              <a:t>  &lt;</a:t>
            </a:r>
            <a:r>
              <a:rPr lang="en-US" sz="2400" dirty="0" err="1">
                <a:latin typeface="Hack" panose="020B0609030202020204" pitchFamily="49" charset="0"/>
                <a:ea typeface="Hack" panose="020B0609030202020204" pitchFamily="49" charset="0"/>
                <a:cs typeface="Hack" panose="020B0609030202020204" pitchFamily="49" charset="0"/>
              </a:rPr>
              <a:t>ul</a:t>
            </a:r>
            <a:r>
              <a:rPr lang="en-US" sz="2400" dirty="0">
                <a:latin typeface="Hack" panose="020B0609030202020204" pitchFamily="49" charset="0"/>
                <a:ea typeface="Hack" panose="020B0609030202020204" pitchFamily="49" charset="0"/>
                <a:cs typeface="Hack" panose="020B0609030202020204" pitchFamily="49" charset="0"/>
              </a:rPr>
              <a:t>&gt;</a:t>
            </a:r>
          </a:p>
          <a:p>
            <a:pPr marL="0" indent="0">
              <a:buNone/>
            </a:pPr>
            <a:r>
              <a:rPr lang="en-US" sz="2400" dirty="0">
                <a:latin typeface="Hack" panose="020B0609030202020204" pitchFamily="49" charset="0"/>
                <a:ea typeface="Hack" panose="020B0609030202020204" pitchFamily="49" charset="0"/>
                <a:cs typeface="Hack" panose="020B0609030202020204" pitchFamily="49" charset="0"/>
              </a:rPr>
              <a:t>    &lt;li&gt;&lt;a </a:t>
            </a:r>
            <a:r>
              <a:rPr lang="en-US" sz="2400" dirty="0" err="1">
                <a:latin typeface="Hack" panose="020B0609030202020204" pitchFamily="49" charset="0"/>
                <a:ea typeface="Hack" panose="020B0609030202020204" pitchFamily="49" charset="0"/>
                <a:cs typeface="Hack" panose="020B0609030202020204" pitchFamily="49" charset="0"/>
              </a:rPr>
              <a:t>href</a:t>
            </a:r>
            <a:r>
              <a:rPr lang="en-US" sz="2400" dirty="0">
                <a:latin typeface="Hack" panose="020B0609030202020204" pitchFamily="49" charset="0"/>
                <a:ea typeface="Hack" panose="020B0609030202020204" pitchFamily="49" charset="0"/>
                <a:cs typeface="Hack" panose="020B0609030202020204" pitchFamily="49" charset="0"/>
              </a:rPr>
              <a:t>="</a:t>
            </a:r>
            <a:r>
              <a:rPr lang="en-US" sz="2400" dirty="0" err="1">
                <a:latin typeface="Hack" panose="020B0609030202020204" pitchFamily="49" charset="0"/>
                <a:ea typeface="Hack" panose="020B0609030202020204" pitchFamily="49" charset="0"/>
                <a:cs typeface="Hack" panose="020B0609030202020204" pitchFamily="49" charset="0"/>
              </a:rPr>
              <a:t>mailto:joe@example.com</a:t>
            </a:r>
            <a:r>
              <a:rPr lang="en-US" sz="2400" dirty="0">
                <a:latin typeface="Hack" panose="020B0609030202020204" pitchFamily="49" charset="0"/>
                <a:ea typeface="Hack" panose="020B0609030202020204" pitchFamily="49" charset="0"/>
                <a:cs typeface="Hack" panose="020B0609030202020204" pitchFamily="49" charset="0"/>
              </a:rPr>
              <a:t>"&gt;Joe&lt;/a&gt;&lt;/li&gt;</a:t>
            </a:r>
          </a:p>
          <a:p>
            <a:pPr marL="0" indent="0">
              <a:buNone/>
            </a:pPr>
            <a:r>
              <a:rPr lang="en-US" sz="2400" dirty="0">
                <a:latin typeface="Hack" panose="020B0609030202020204" pitchFamily="49" charset="0"/>
                <a:ea typeface="Hack" panose="020B0609030202020204" pitchFamily="49" charset="0"/>
                <a:cs typeface="Hack" panose="020B0609030202020204" pitchFamily="49" charset="0"/>
              </a:rPr>
              <a:t>    &lt;li&gt;&lt;a </a:t>
            </a:r>
            <a:r>
              <a:rPr lang="en-US" sz="2400" dirty="0" err="1">
                <a:latin typeface="Hack" panose="020B0609030202020204" pitchFamily="49" charset="0"/>
                <a:ea typeface="Hack" panose="020B0609030202020204" pitchFamily="49" charset="0"/>
                <a:cs typeface="Hack" panose="020B0609030202020204" pitchFamily="49" charset="0"/>
              </a:rPr>
              <a:t>href</a:t>
            </a:r>
            <a:r>
              <a:rPr lang="en-US" sz="2400" dirty="0">
                <a:latin typeface="Hack" panose="020B0609030202020204" pitchFamily="49" charset="0"/>
                <a:ea typeface="Hack" panose="020B0609030202020204" pitchFamily="49" charset="0"/>
                <a:cs typeface="Hack" panose="020B0609030202020204" pitchFamily="49" charset="0"/>
              </a:rPr>
              <a:t>="</a:t>
            </a:r>
            <a:r>
              <a:rPr lang="en-US" sz="2400" dirty="0" err="1">
                <a:latin typeface="Hack" panose="020B0609030202020204" pitchFamily="49" charset="0"/>
                <a:ea typeface="Hack" panose="020B0609030202020204" pitchFamily="49" charset="0"/>
                <a:cs typeface="Hack" panose="020B0609030202020204" pitchFamily="49" charset="0"/>
              </a:rPr>
              <a:t>mailto:sarah@example.com</a:t>
            </a:r>
            <a:r>
              <a:rPr lang="en-US" sz="2400" dirty="0">
                <a:latin typeface="Hack" panose="020B0609030202020204" pitchFamily="49" charset="0"/>
                <a:ea typeface="Hack" panose="020B0609030202020204" pitchFamily="49" charset="0"/>
                <a:cs typeface="Hack" panose="020B0609030202020204" pitchFamily="49" charset="0"/>
              </a:rPr>
              <a:t>"&gt;Sarah&lt;/a&gt;&lt;/li&gt;</a:t>
            </a:r>
          </a:p>
          <a:p>
            <a:pPr marL="0" indent="0">
              <a:buNone/>
            </a:pPr>
            <a:r>
              <a:rPr lang="en-US" sz="2400" dirty="0">
                <a:latin typeface="Hack" panose="020B0609030202020204" pitchFamily="49" charset="0"/>
                <a:ea typeface="Hack" panose="020B0609030202020204" pitchFamily="49" charset="0"/>
                <a:cs typeface="Hack" panose="020B0609030202020204" pitchFamily="49" charset="0"/>
              </a:rPr>
              <a:t>    &lt;li&gt;&lt;a </a:t>
            </a:r>
            <a:r>
              <a:rPr lang="en-US" sz="2400" dirty="0" err="1">
                <a:latin typeface="Hack" panose="020B0609030202020204" pitchFamily="49" charset="0"/>
                <a:ea typeface="Hack" panose="020B0609030202020204" pitchFamily="49" charset="0"/>
                <a:cs typeface="Hack" panose="020B0609030202020204" pitchFamily="49" charset="0"/>
              </a:rPr>
              <a:t>href</a:t>
            </a:r>
            <a:r>
              <a:rPr lang="en-US" sz="2400" dirty="0">
                <a:latin typeface="Hack" panose="020B0609030202020204" pitchFamily="49" charset="0"/>
                <a:ea typeface="Hack" panose="020B0609030202020204" pitchFamily="49" charset="0"/>
                <a:cs typeface="Hack" panose="020B0609030202020204" pitchFamily="49" charset="0"/>
              </a:rPr>
              <a:t>="</a:t>
            </a:r>
            <a:r>
              <a:rPr lang="en-US" sz="2400" dirty="0" err="1">
                <a:latin typeface="Hack" panose="020B0609030202020204" pitchFamily="49" charset="0"/>
                <a:ea typeface="Hack" panose="020B0609030202020204" pitchFamily="49" charset="0"/>
                <a:cs typeface="Hack" panose="020B0609030202020204" pitchFamily="49" charset="0"/>
              </a:rPr>
              <a:t>mailto:fred@example.com</a:t>
            </a:r>
            <a:r>
              <a:rPr lang="en-US" sz="2400" dirty="0">
                <a:latin typeface="Hack" panose="020B0609030202020204" pitchFamily="49" charset="0"/>
                <a:ea typeface="Hack" panose="020B0609030202020204" pitchFamily="49" charset="0"/>
                <a:cs typeface="Hack" panose="020B0609030202020204" pitchFamily="49" charset="0"/>
              </a:rPr>
              <a:t>"&gt;Fred&lt;/a&gt;&lt;/li&gt;</a:t>
            </a:r>
          </a:p>
          <a:p>
            <a:pPr marL="0" indent="0">
              <a:buNone/>
            </a:pPr>
            <a:r>
              <a:rPr lang="en-US" sz="2400" dirty="0">
                <a:latin typeface="Hack" panose="020B0609030202020204" pitchFamily="49" charset="0"/>
                <a:ea typeface="Hack" panose="020B0609030202020204" pitchFamily="49" charset="0"/>
                <a:cs typeface="Hack" panose="020B0609030202020204" pitchFamily="49" charset="0"/>
              </a:rPr>
              <a:t>  &lt;/</a:t>
            </a:r>
            <a:r>
              <a:rPr lang="en-US" sz="2400" dirty="0" err="1">
                <a:latin typeface="Hack" panose="020B0609030202020204" pitchFamily="49" charset="0"/>
                <a:ea typeface="Hack" panose="020B0609030202020204" pitchFamily="49" charset="0"/>
                <a:cs typeface="Hack" panose="020B0609030202020204" pitchFamily="49" charset="0"/>
              </a:rPr>
              <a:t>ul</a:t>
            </a:r>
            <a:r>
              <a:rPr lang="en-US" sz="2400" dirty="0">
                <a:latin typeface="Hack" panose="020B0609030202020204" pitchFamily="49" charset="0"/>
                <a:ea typeface="Hack" panose="020B0609030202020204" pitchFamily="49" charset="0"/>
                <a:cs typeface="Hack" panose="020B0609030202020204" pitchFamily="49" charset="0"/>
              </a:rPr>
              <a:t>&gt;</a:t>
            </a:r>
          </a:p>
          <a:p>
            <a:pPr marL="0" indent="0">
              <a:buNone/>
            </a:pPr>
            <a:r>
              <a:rPr lang="en-US" sz="2400" dirty="0">
                <a:latin typeface="Hack" panose="020B0609030202020204" pitchFamily="49" charset="0"/>
                <a:ea typeface="Hack" panose="020B0609030202020204" pitchFamily="49" charset="0"/>
                <a:cs typeface="Hack" panose="020B0609030202020204" pitchFamily="49" charset="0"/>
              </a:rPr>
              <a:t>&lt;/div&gt;</a:t>
            </a:r>
          </a:p>
        </p:txBody>
      </p:sp>
    </p:spTree>
    <p:extLst>
      <p:ext uri="{BB962C8B-B14F-4D97-AF65-F5344CB8AC3E}">
        <p14:creationId xmlns:p14="http://schemas.microsoft.com/office/powerpoint/2010/main" val="1079363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txBody>
            <a:bodyPr/>
            <a:lstStyle/>
            <a:p>
              <a:endParaRPr lang="en-US"/>
            </a:p>
          </p:txBody>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2142191" y="4828880"/>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txBody>
          <a:bodyPr/>
          <a:lstStyle/>
          <a:p>
            <a:endParaRPr lang="en-US"/>
          </a:p>
        </p:txBody>
      </p:sp>
      <p:grpSp>
        <p:nvGrpSpPr>
          <p:cNvPr id="8" name="Group 8"/>
          <p:cNvGrpSpPr/>
          <p:nvPr/>
        </p:nvGrpSpPr>
        <p:grpSpPr>
          <a:xfrm>
            <a:off x="2142191" y="3396305"/>
            <a:ext cx="9610044" cy="1948998"/>
            <a:chOff x="0" y="0"/>
            <a:chExt cx="3682024" cy="746746"/>
          </a:xfrm>
        </p:grpSpPr>
        <p:sp>
          <p:nvSpPr>
            <p:cNvPr id="9" name="Freeform 9"/>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txBody>
            <a:bodyPr/>
            <a:lstStyle/>
            <a:p>
              <a:endParaRPr lang="en-US"/>
            </a:p>
          </p:txBody>
        </p:sp>
        <p:sp>
          <p:nvSpPr>
            <p:cNvPr id="10" name="TextBox 10"/>
            <p:cNvSpPr txBox="1"/>
            <p:nvPr/>
          </p:nvSpPr>
          <p:spPr>
            <a:xfrm>
              <a:off x="0" y="-19050"/>
              <a:ext cx="3682024" cy="765796"/>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2474235" y="3673321"/>
            <a:ext cx="1156649" cy="1173721"/>
          </a:xfrm>
          <a:custGeom>
            <a:avLst/>
            <a:gdLst/>
            <a:ahLst/>
            <a:cxnLst/>
            <a:rect l="l" t="t" r="r" b="b"/>
            <a:pathLst>
              <a:path w="1156649" h="1173721">
                <a:moveTo>
                  <a:pt x="0" y="0"/>
                </a:moveTo>
                <a:lnTo>
                  <a:pt x="1156649" y="0"/>
                </a:lnTo>
                <a:lnTo>
                  <a:pt x="1156649" y="1173721"/>
                </a:lnTo>
                <a:lnTo>
                  <a:pt x="0" y="11737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Freeform 12"/>
          <p:cNvSpPr/>
          <p:nvPr/>
        </p:nvSpPr>
        <p:spPr>
          <a:xfrm>
            <a:off x="2142191" y="7210022"/>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txBody>
          <a:bodyPr/>
          <a:lstStyle/>
          <a:p>
            <a:endParaRPr lang="en-US"/>
          </a:p>
        </p:txBody>
      </p:sp>
      <p:grpSp>
        <p:nvGrpSpPr>
          <p:cNvPr id="13" name="Group 13"/>
          <p:cNvGrpSpPr/>
          <p:nvPr/>
        </p:nvGrpSpPr>
        <p:grpSpPr>
          <a:xfrm>
            <a:off x="2142191" y="5777447"/>
            <a:ext cx="9610044" cy="1948998"/>
            <a:chOff x="0" y="0"/>
            <a:chExt cx="3682024" cy="746746"/>
          </a:xfrm>
        </p:grpSpPr>
        <p:sp>
          <p:nvSpPr>
            <p:cNvPr id="14" name="Freeform 14"/>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txBody>
            <a:bodyPr/>
            <a:lstStyle/>
            <a:p>
              <a:endParaRPr lang="en-US"/>
            </a:p>
          </p:txBody>
        </p:sp>
        <p:sp>
          <p:nvSpPr>
            <p:cNvPr id="15" name="TextBox 15"/>
            <p:cNvSpPr txBox="1"/>
            <p:nvPr/>
          </p:nvSpPr>
          <p:spPr>
            <a:xfrm>
              <a:off x="0" y="-19050"/>
              <a:ext cx="3682024" cy="765796"/>
            </a:xfrm>
            <a:prstGeom prst="rect">
              <a:avLst/>
            </a:prstGeom>
          </p:spPr>
          <p:txBody>
            <a:bodyPr lIns="50800" tIns="50800" rIns="50800" bIns="50800" rtlCol="0" anchor="ctr"/>
            <a:lstStyle/>
            <a:p>
              <a:pPr algn="ctr">
                <a:lnSpc>
                  <a:spcPts val="2859"/>
                </a:lnSpc>
              </a:pPr>
              <a:endParaRPr/>
            </a:p>
          </p:txBody>
        </p:sp>
      </p:grpSp>
      <p:sp>
        <p:nvSpPr>
          <p:cNvPr id="16" name="Freeform 16"/>
          <p:cNvSpPr/>
          <p:nvPr/>
        </p:nvSpPr>
        <p:spPr>
          <a:xfrm>
            <a:off x="2371799" y="6162574"/>
            <a:ext cx="1159455" cy="1178744"/>
          </a:xfrm>
          <a:custGeom>
            <a:avLst/>
            <a:gdLst/>
            <a:ahLst/>
            <a:cxnLst/>
            <a:rect l="l" t="t" r="r" b="b"/>
            <a:pathLst>
              <a:path w="1159455" h="1178744">
                <a:moveTo>
                  <a:pt x="0" y="0"/>
                </a:moveTo>
                <a:lnTo>
                  <a:pt x="1159455" y="0"/>
                </a:lnTo>
                <a:lnTo>
                  <a:pt x="1159455" y="1178744"/>
                </a:lnTo>
                <a:lnTo>
                  <a:pt x="0" y="11787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TextBox 17"/>
          <p:cNvSpPr txBox="1"/>
          <p:nvPr/>
        </p:nvSpPr>
        <p:spPr>
          <a:xfrm>
            <a:off x="2142191" y="888605"/>
            <a:ext cx="7416941" cy="1686342"/>
          </a:xfrm>
          <a:prstGeom prst="rect">
            <a:avLst/>
          </a:prstGeom>
        </p:spPr>
        <p:txBody>
          <a:bodyPr lIns="0" tIns="0" rIns="0" bIns="0" rtlCol="0" anchor="t">
            <a:spAutoFit/>
          </a:bodyPr>
          <a:lstStyle/>
          <a:p>
            <a:pPr algn="l">
              <a:lnSpc>
                <a:spcPts val="13774"/>
              </a:lnSpc>
            </a:pPr>
            <a:r>
              <a:rPr lang="en-US" sz="9981" spc="978" dirty="0">
                <a:solidFill>
                  <a:srgbClr val="231F20"/>
                </a:solidFill>
                <a:latin typeface="Oswald Bold"/>
                <a:ea typeface="Oswald Bold"/>
                <a:cs typeface="Oswald Bold"/>
                <a:sym typeface="Oswald Bold"/>
              </a:rPr>
              <a:t>ABOUT ME</a:t>
            </a:r>
          </a:p>
        </p:txBody>
      </p:sp>
      <p:sp>
        <p:nvSpPr>
          <p:cNvPr id="18" name="TextBox 18"/>
          <p:cNvSpPr txBox="1"/>
          <p:nvPr/>
        </p:nvSpPr>
        <p:spPr>
          <a:xfrm>
            <a:off x="3908899" y="3624745"/>
            <a:ext cx="7132181" cy="1539659"/>
          </a:xfrm>
          <a:prstGeom prst="rect">
            <a:avLst/>
          </a:prstGeom>
        </p:spPr>
        <p:txBody>
          <a:bodyPr lIns="0" tIns="0" rIns="0" bIns="0" rtlCol="0" anchor="t">
            <a:spAutoFit/>
          </a:bodyPr>
          <a:lstStyle/>
          <a:p>
            <a:pPr marL="0" lvl="0" indent="0" algn="l">
              <a:lnSpc>
                <a:spcPts val="3050"/>
              </a:lnSpc>
              <a:spcBef>
                <a:spcPct val="0"/>
              </a:spcBef>
            </a:pPr>
            <a:r>
              <a:rPr lang="en-US" sz="2210" spc="216" dirty="0">
                <a:solidFill>
                  <a:srgbClr val="231F20"/>
                </a:solidFill>
                <a:latin typeface="DM Sans"/>
                <a:ea typeface="DM Sans"/>
                <a:cs typeface="DM Sans"/>
                <a:sym typeface="DM Sans"/>
              </a:rPr>
              <a:t>Lorem ipsum dolor sit </a:t>
            </a:r>
            <a:r>
              <a:rPr lang="en-US" sz="2210" spc="216" dirty="0" err="1">
                <a:solidFill>
                  <a:srgbClr val="231F20"/>
                </a:solidFill>
                <a:latin typeface="DM Sans"/>
                <a:ea typeface="DM Sans"/>
                <a:cs typeface="DM Sans"/>
                <a:sym typeface="DM Sans"/>
              </a:rPr>
              <a:t>amet</a:t>
            </a:r>
            <a:r>
              <a:rPr lang="en-US" sz="2210" spc="216" dirty="0">
                <a:solidFill>
                  <a:srgbClr val="231F20"/>
                </a:solidFill>
                <a:latin typeface="DM Sans"/>
                <a:ea typeface="DM Sans"/>
                <a:cs typeface="DM Sans"/>
                <a:sym typeface="DM Sans"/>
              </a:rPr>
              <a:t>, </a:t>
            </a:r>
            <a:r>
              <a:rPr lang="en-US" sz="2210" spc="216" dirty="0" err="1">
                <a:solidFill>
                  <a:srgbClr val="231F20"/>
                </a:solidFill>
                <a:latin typeface="DM Sans"/>
                <a:ea typeface="DM Sans"/>
                <a:cs typeface="DM Sans"/>
                <a:sym typeface="DM Sans"/>
              </a:rPr>
              <a:t>consectetur</a:t>
            </a:r>
            <a:r>
              <a:rPr lang="en-US" sz="2210" spc="216" dirty="0">
                <a:solidFill>
                  <a:srgbClr val="231F20"/>
                </a:solidFill>
                <a:latin typeface="DM Sans"/>
                <a:ea typeface="DM Sans"/>
                <a:cs typeface="DM Sans"/>
                <a:sym typeface="DM Sans"/>
              </a:rPr>
              <a:t> </a:t>
            </a:r>
            <a:r>
              <a:rPr lang="en-US" sz="2210" spc="216" dirty="0" err="1">
                <a:solidFill>
                  <a:srgbClr val="231F20"/>
                </a:solidFill>
                <a:latin typeface="DM Sans"/>
                <a:ea typeface="DM Sans"/>
                <a:cs typeface="DM Sans"/>
                <a:sym typeface="DM Sans"/>
              </a:rPr>
              <a:t>adipiscing</a:t>
            </a:r>
            <a:r>
              <a:rPr lang="en-US" sz="2210" spc="216" dirty="0">
                <a:solidFill>
                  <a:srgbClr val="231F20"/>
                </a:solidFill>
                <a:latin typeface="DM Sans"/>
                <a:ea typeface="DM Sans"/>
                <a:cs typeface="DM Sans"/>
                <a:sym typeface="DM Sans"/>
              </a:rPr>
              <a:t> </a:t>
            </a:r>
            <a:r>
              <a:rPr lang="en-US" sz="2210" spc="216" dirty="0" err="1">
                <a:solidFill>
                  <a:srgbClr val="231F20"/>
                </a:solidFill>
                <a:latin typeface="DM Sans"/>
                <a:ea typeface="DM Sans"/>
                <a:cs typeface="DM Sans"/>
                <a:sym typeface="DM Sans"/>
              </a:rPr>
              <a:t>elit</a:t>
            </a:r>
            <a:r>
              <a:rPr lang="en-US" sz="2210" spc="216" dirty="0">
                <a:solidFill>
                  <a:srgbClr val="231F20"/>
                </a:solidFill>
                <a:latin typeface="DM Sans"/>
                <a:ea typeface="DM Sans"/>
                <a:cs typeface="DM Sans"/>
                <a:sym typeface="DM Sans"/>
              </a:rPr>
              <a:t>. Duis </a:t>
            </a:r>
            <a:r>
              <a:rPr lang="en-US" sz="2210" spc="216" dirty="0" err="1">
                <a:solidFill>
                  <a:srgbClr val="231F20"/>
                </a:solidFill>
                <a:latin typeface="DM Sans"/>
                <a:ea typeface="DM Sans"/>
                <a:cs typeface="DM Sans"/>
                <a:sym typeface="DM Sans"/>
              </a:rPr>
              <a:t>vulputate</a:t>
            </a:r>
            <a:r>
              <a:rPr lang="en-US" sz="2210" spc="216" dirty="0">
                <a:solidFill>
                  <a:srgbClr val="231F20"/>
                </a:solidFill>
                <a:latin typeface="DM Sans"/>
                <a:ea typeface="DM Sans"/>
                <a:cs typeface="DM Sans"/>
                <a:sym typeface="DM Sans"/>
              </a:rPr>
              <a:t> </a:t>
            </a:r>
            <a:r>
              <a:rPr lang="en-US" sz="2210" spc="216" dirty="0" err="1">
                <a:solidFill>
                  <a:srgbClr val="231F20"/>
                </a:solidFill>
                <a:latin typeface="DM Sans"/>
                <a:ea typeface="DM Sans"/>
                <a:cs typeface="DM Sans"/>
                <a:sym typeface="DM Sans"/>
              </a:rPr>
              <a:t>nulla</a:t>
            </a:r>
            <a:r>
              <a:rPr lang="en-US" sz="2210" spc="216" dirty="0">
                <a:solidFill>
                  <a:srgbClr val="231F20"/>
                </a:solidFill>
                <a:latin typeface="DM Sans"/>
                <a:ea typeface="DM Sans"/>
                <a:cs typeface="DM Sans"/>
                <a:sym typeface="DM Sans"/>
              </a:rPr>
              <a:t> at ante </a:t>
            </a:r>
            <a:r>
              <a:rPr lang="en-US" sz="2210" spc="216" dirty="0" err="1">
                <a:solidFill>
                  <a:srgbClr val="231F20"/>
                </a:solidFill>
                <a:latin typeface="DM Sans"/>
                <a:ea typeface="DM Sans"/>
                <a:cs typeface="DM Sans"/>
                <a:sym typeface="DM Sans"/>
              </a:rPr>
              <a:t>rhoncus</a:t>
            </a:r>
            <a:r>
              <a:rPr lang="en-US" sz="2210" spc="216" dirty="0">
                <a:solidFill>
                  <a:srgbClr val="231F20"/>
                </a:solidFill>
                <a:latin typeface="DM Sans"/>
                <a:ea typeface="DM Sans"/>
                <a:cs typeface="DM Sans"/>
                <a:sym typeface="DM Sans"/>
              </a:rPr>
              <a:t>, vel </a:t>
            </a:r>
            <a:r>
              <a:rPr lang="en-US" sz="2210" spc="216" dirty="0" err="1">
                <a:solidFill>
                  <a:srgbClr val="231F20"/>
                </a:solidFill>
                <a:latin typeface="DM Sans"/>
                <a:ea typeface="DM Sans"/>
                <a:cs typeface="DM Sans"/>
                <a:sym typeface="DM Sans"/>
              </a:rPr>
              <a:t>efficitur</a:t>
            </a:r>
            <a:r>
              <a:rPr lang="en-US" sz="2210" spc="216" dirty="0">
                <a:solidFill>
                  <a:srgbClr val="231F20"/>
                </a:solidFill>
                <a:latin typeface="DM Sans"/>
                <a:ea typeface="DM Sans"/>
                <a:cs typeface="DM Sans"/>
                <a:sym typeface="DM Sans"/>
              </a:rPr>
              <a:t> </a:t>
            </a:r>
            <a:r>
              <a:rPr lang="en-US" sz="2210" spc="216" dirty="0" err="1">
                <a:solidFill>
                  <a:srgbClr val="231F20"/>
                </a:solidFill>
                <a:latin typeface="DM Sans"/>
                <a:ea typeface="DM Sans"/>
                <a:cs typeface="DM Sans"/>
                <a:sym typeface="DM Sans"/>
              </a:rPr>
              <a:t>felis</a:t>
            </a:r>
            <a:r>
              <a:rPr lang="en-US" sz="2210" spc="216" dirty="0">
                <a:solidFill>
                  <a:srgbClr val="231F20"/>
                </a:solidFill>
                <a:latin typeface="DM Sans"/>
                <a:ea typeface="DM Sans"/>
                <a:cs typeface="DM Sans"/>
                <a:sym typeface="DM Sans"/>
              </a:rPr>
              <a:t> </a:t>
            </a:r>
            <a:r>
              <a:rPr lang="en-US" sz="2210" spc="216" dirty="0" err="1">
                <a:solidFill>
                  <a:srgbClr val="231F20"/>
                </a:solidFill>
                <a:latin typeface="DM Sans"/>
                <a:ea typeface="DM Sans"/>
                <a:cs typeface="DM Sans"/>
                <a:sym typeface="DM Sans"/>
              </a:rPr>
              <a:t>condimentum</a:t>
            </a:r>
            <a:r>
              <a:rPr lang="en-US" sz="2210" spc="216" dirty="0">
                <a:solidFill>
                  <a:srgbClr val="231F20"/>
                </a:solidFill>
                <a:latin typeface="DM Sans"/>
                <a:ea typeface="DM Sans"/>
                <a:cs typeface="DM Sans"/>
                <a:sym typeface="DM Sans"/>
              </a:rPr>
              <a:t>. Proin </a:t>
            </a:r>
            <a:r>
              <a:rPr lang="en-US" sz="2210" spc="216" dirty="0" err="1">
                <a:solidFill>
                  <a:srgbClr val="231F20"/>
                </a:solidFill>
                <a:latin typeface="DM Sans"/>
                <a:ea typeface="DM Sans"/>
                <a:cs typeface="DM Sans"/>
                <a:sym typeface="DM Sans"/>
              </a:rPr>
              <a:t>odio</a:t>
            </a:r>
            <a:r>
              <a:rPr lang="en-US" sz="2210" spc="216" dirty="0">
                <a:solidFill>
                  <a:srgbClr val="231F20"/>
                </a:solidFill>
                <a:latin typeface="DM Sans"/>
                <a:ea typeface="DM Sans"/>
                <a:cs typeface="DM Sans"/>
                <a:sym typeface="DM Sans"/>
              </a:rPr>
              <a:t> </a:t>
            </a:r>
            <a:r>
              <a:rPr lang="en-US" sz="2210" spc="216" dirty="0" err="1">
                <a:solidFill>
                  <a:srgbClr val="231F20"/>
                </a:solidFill>
                <a:latin typeface="DM Sans"/>
                <a:ea typeface="DM Sans"/>
                <a:cs typeface="DM Sans"/>
                <a:sym typeface="DM Sans"/>
              </a:rPr>
              <a:t>odio</a:t>
            </a:r>
            <a:r>
              <a:rPr lang="en-US" sz="2210" spc="216" dirty="0">
                <a:solidFill>
                  <a:srgbClr val="231F20"/>
                </a:solidFill>
                <a:latin typeface="DM Sans"/>
                <a:ea typeface="DM Sans"/>
                <a:cs typeface="DM Sans"/>
                <a:sym typeface="DM Sans"/>
              </a:rPr>
              <a:t>.</a:t>
            </a:r>
          </a:p>
        </p:txBody>
      </p:sp>
      <p:sp>
        <p:nvSpPr>
          <p:cNvPr id="19" name="TextBox 19"/>
          <p:cNvSpPr txBox="1"/>
          <p:nvPr/>
        </p:nvSpPr>
        <p:spPr>
          <a:xfrm>
            <a:off x="3908899" y="6005886"/>
            <a:ext cx="7132181" cy="1539659"/>
          </a:xfrm>
          <a:prstGeom prst="rect">
            <a:avLst/>
          </a:prstGeom>
        </p:spPr>
        <p:txBody>
          <a:bodyPr lIns="0" tIns="0" rIns="0" bIns="0" rtlCol="0" anchor="t">
            <a:spAutoFit/>
          </a:bodyPr>
          <a:lstStyle/>
          <a:p>
            <a:pPr marL="0" lvl="0" indent="0" algn="l">
              <a:lnSpc>
                <a:spcPts val="3050"/>
              </a:lnSpc>
              <a:spcBef>
                <a:spcPct val="0"/>
              </a:spcBef>
            </a:pPr>
            <a:r>
              <a:rPr lang="en-US" sz="2210" spc="216">
                <a:solidFill>
                  <a:srgbClr val="231F20"/>
                </a:solidFill>
                <a:latin typeface="DM Sans"/>
                <a:ea typeface="DM Sans"/>
                <a:cs typeface="DM Sans"/>
                <a:sym typeface="DM Sans"/>
              </a:rPr>
              <a:t>Lorem ipsum dolor sit amet, consectetur adipiscing elit. Duis vulputate nulla at ante rhoncus, vel efficitur felis condimentum. Proin odio odio.</a:t>
            </a:r>
          </a:p>
        </p:txBody>
      </p:sp>
      <p:sp>
        <p:nvSpPr>
          <p:cNvPr id="20" name="Freeform 20"/>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pic>
        <p:nvPicPr>
          <p:cNvPr id="22" name="Picture 21" descr="A person with glasses and a beard holding a yellow toothbrush&#10;&#10;Description automatically generated">
            <a:extLst>
              <a:ext uri="{FF2B5EF4-FFF2-40B4-BE49-F238E27FC236}">
                <a16:creationId xmlns:a16="http://schemas.microsoft.com/office/drawing/2014/main" id="{7E427BD3-DF59-BE8A-7EE7-C0C945EC264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9993071" y="2067669"/>
            <a:ext cx="8257958" cy="619346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E151-4890-B224-4860-01025FE136BA}"/>
              </a:ext>
            </a:extLst>
          </p:cNvPr>
          <p:cNvSpPr>
            <a:spLocks noGrp="1"/>
          </p:cNvSpPr>
          <p:nvPr>
            <p:ph type="title"/>
          </p:nvPr>
        </p:nvSpPr>
        <p:spPr/>
        <p:txBody>
          <a:bodyPr/>
          <a:lstStyle/>
          <a:p>
            <a:r>
              <a:rPr lang="en-US" dirty="0"/>
              <a:t>Swapping in HTMX (</a:t>
            </a:r>
            <a:r>
              <a:rPr lang="en-US" dirty="0" err="1"/>
              <a:t>hx</a:t>
            </a:r>
            <a:r>
              <a:rPr lang="en-US" dirty="0"/>
              <a:t>-swap)</a:t>
            </a:r>
          </a:p>
        </p:txBody>
      </p:sp>
      <p:sp>
        <p:nvSpPr>
          <p:cNvPr id="3" name="Content Placeholder 2">
            <a:extLst>
              <a:ext uri="{FF2B5EF4-FFF2-40B4-BE49-F238E27FC236}">
                <a16:creationId xmlns:a16="http://schemas.microsoft.com/office/drawing/2014/main" id="{02B5050E-BAB6-92D2-DDD9-167CBBB730A0}"/>
              </a:ext>
            </a:extLst>
          </p:cNvPr>
          <p:cNvSpPr>
            <a:spLocks noGrp="1"/>
          </p:cNvSpPr>
          <p:nvPr>
            <p:ph sz="half" idx="1"/>
          </p:nvPr>
        </p:nvSpPr>
        <p:spPr>
          <a:xfrm>
            <a:off x="457200" y="3957066"/>
            <a:ext cx="7938861" cy="4652973"/>
          </a:xfrm>
        </p:spPr>
        <p:txBody>
          <a:bodyPr>
            <a:noAutofit/>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&lt;div id="main"&gt;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&lt;button </a:t>
            </a:r>
            <a:r>
              <a:rPr lang="en-US" dirty="0" err="1">
                <a:latin typeface="Hack" panose="020B0609030202020204" pitchFamily="49" charset="0"/>
                <a:ea typeface="Hack" panose="020B0609030202020204" pitchFamily="49" charset="0"/>
                <a:cs typeface="Hack" panose="020B0609030202020204" pitchFamily="49" charset="0"/>
              </a:rPr>
              <a:t>hx</a:t>
            </a:r>
            <a:r>
              <a:rPr lang="en-US" dirty="0">
                <a:latin typeface="Hack" panose="020B0609030202020204" pitchFamily="49" charset="0"/>
                <a:ea typeface="Hack" panose="020B0609030202020204" pitchFamily="49" charset="0"/>
                <a:cs typeface="Hack" panose="020B0609030202020204" pitchFamily="49" charset="0"/>
              </a:rPr>
              <a:t>-get="/contacts" </a:t>
            </a:r>
            <a:r>
              <a:rPr lang="en-US" dirty="0" err="1">
                <a:latin typeface="Hack" panose="020B0609030202020204" pitchFamily="49" charset="0"/>
                <a:ea typeface="Hack" panose="020B0609030202020204" pitchFamily="49" charset="0"/>
                <a:cs typeface="Hack" panose="020B0609030202020204" pitchFamily="49" charset="0"/>
              </a:rPr>
              <a:t>hx</a:t>
            </a:r>
            <a:r>
              <a:rPr lang="en-US" dirty="0">
                <a:latin typeface="Hack" panose="020B0609030202020204" pitchFamily="49" charset="0"/>
                <a:ea typeface="Hack" panose="020B0609030202020204" pitchFamily="49" charset="0"/>
                <a:cs typeface="Hack" panose="020B0609030202020204" pitchFamily="49" charset="0"/>
              </a:rPr>
              <a:t>-target="#main" </a:t>
            </a:r>
            <a:r>
              <a:rPr lang="en-US" dirty="0" err="1">
                <a:highlight>
                  <a:srgbClr val="FFFF00"/>
                </a:highlight>
                <a:latin typeface="Hack" panose="020B0609030202020204" pitchFamily="49" charset="0"/>
                <a:ea typeface="Hack" panose="020B0609030202020204" pitchFamily="49" charset="0"/>
                <a:cs typeface="Hack" panose="020B0609030202020204" pitchFamily="49" charset="0"/>
              </a:rPr>
              <a:t>hx</a:t>
            </a:r>
            <a:r>
              <a:rPr lang="en-US" dirty="0">
                <a:highlight>
                  <a:srgbClr val="FFFF00"/>
                </a:highlight>
                <a:latin typeface="Hack" panose="020B0609030202020204" pitchFamily="49" charset="0"/>
                <a:ea typeface="Hack" panose="020B0609030202020204" pitchFamily="49" charset="0"/>
                <a:cs typeface="Hack" panose="020B0609030202020204" pitchFamily="49" charset="0"/>
              </a:rPr>
              <a:t>-swap="</a:t>
            </a:r>
            <a:r>
              <a:rPr lang="en-US" dirty="0" err="1">
                <a:highlight>
                  <a:srgbClr val="FFFF00"/>
                </a:highlight>
                <a:latin typeface="Hack" panose="020B0609030202020204" pitchFamily="49" charset="0"/>
                <a:ea typeface="Hack" panose="020B0609030202020204" pitchFamily="49" charset="0"/>
                <a:cs typeface="Hack" panose="020B0609030202020204" pitchFamily="49" charset="0"/>
              </a:rPr>
              <a:t>outerHTML</a:t>
            </a:r>
            <a:r>
              <a:rPr lang="en-US" dirty="0">
                <a:highlight>
                  <a:srgbClr val="FFFF00"/>
                </a:highlight>
                <a:latin typeface="Hack" panose="020B0609030202020204" pitchFamily="49" charset="0"/>
                <a:ea typeface="Hack" panose="020B0609030202020204" pitchFamily="49" charset="0"/>
                <a:cs typeface="Hack" panose="020B0609030202020204" pitchFamily="49" charset="0"/>
              </a:rPr>
              <a:t>"</a:t>
            </a:r>
            <a:r>
              <a:rPr lang="en-US" dirty="0">
                <a:latin typeface="Hack" panose="020B0609030202020204" pitchFamily="49" charset="0"/>
                <a:ea typeface="Hack" panose="020B0609030202020204" pitchFamily="49" charset="0"/>
                <a:cs typeface="Hack" panose="020B0609030202020204" pitchFamily="49" charset="0"/>
              </a:rPr>
              <a:t>&gt;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Get The Contacts</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&lt;/button&gt;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&lt;/div&gt;</a:t>
            </a:r>
          </a:p>
        </p:txBody>
      </p:sp>
      <p:sp>
        <p:nvSpPr>
          <p:cNvPr id="4" name="Content Placeholder 3">
            <a:extLst>
              <a:ext uri="{FF2B5EF4-FFF2-40B4-BE49-F238E27FC236}">
                <a16:creationId xmlns:a16="http://schemas.microsoft.com/office/drawing/2014/main" id="{EF6D866B-4581-B188-7B43-53EDAE8DC578}"/>
              </a:ext>
            </a:extLst>
          </p:cNvPr>
          <p:cNvSpPr>
            <a:spLocks noGrp="1"/>
          </p:cNvSpPr>
          <p:nvPr>
            <p:ph sz="half" idx="2"/>
          </p:nvPr>
        </p:nvSpPr>
        <p:spPr>
          <a:xfrm>
            <a:off x="8534400" y="3962917"/>
            <a:ext cx="10058400" cy="4652973"/>
          </a:xfrm>
        </p:spPr>
        <p:txBody>
          <a:bodyPr>
            <a:noAutofit/>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&lt;</a:t>
            </a:r>
            <a:r>
              <a:rPr lang="en-US" dirty="0" err="1">
                <a:latin typeface="Hack" panose="020B0609030202020204" pitchFamily="49" charset="0"/>
                <a:ea typeface="Hack" panose="020B0609030202020204" pitchFamily="49" charset="0"/>
                <a:cs typeface="Hack" panose="020B0609030202020204" pitchFamily="49" charset="0"/>
              </a:rPr>
              <a:t>ul</a:t>
            </a:r>
            <a:r>
              <a:rPr lang="en-US" dirty="0">
                <a:latin typeface="Hack" panose="020B0609030202020204" pitchFamily="49" charset="0"/>
                <a:ea typeface="Hack" panose="020B0609030202020204" pitchFamily="49" charset="0"/>
                <a:cs typeface="Hack" panose="020B0609030202020204" pitchFamily="49" charset="0"/>
              </a:rPr>
              <a:t>&gt;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&lt;li&gt;&lt;a </a:t>
            </a:r>
            <a:r>
              <a:rPr lang="en-US" dirty="0" err="1">
                <a:latin typeface="Hack" panose="020B0609030202020204" pitchFamily="49" charset="0"/>
                <a:ea typeface="Hack" panose="020B0609030202020204" pitchFamily="49" charset="0"/>
                <a:cs typeface="Hack" panose="020B0609030202020204" pitchFamily="49" charset="0"/>
              </a:rPr>
              <a:t>href</a:t>
            </a:r>
            <a:r>
              <a:rPr lang="en-US" dirty="0">
                <a:latin typeface="Hack" panose="020B0609030202020204" pitchFamily="49" charset="0"/>
                <a:ea typeface="Hack" panose="020B0609030202020204" pitchFamily="49" charset="0"/>
                <a:cs typeface="Hack" panose="020B0609030202020204" pitchFamily="49" charset="0"/>
              </a:rPr>
              <a:t>="</a:t>
            </a:r>
            <a:r>
              <a:rPr lang="en-US" dirty="0" err="1">
                <a:latin typeface="Hack" panose="020B0609030202020204" pitchFamily="49" charset="0"/>
                <a:ea typeface="Hack" panose="020B0609030202020204" pitchFamily="49" charset="0"/>
                <a:cs typeface="Hack" panose="020B0609030202020204" pitchFamily="49" charset="0"/>
              </a:rPr>
              <a:t>mailto:joe@example.com</a:t>
            </a:r>
            <a:r>
              <a:rPr lang="en-US" dirty="0">
                <a:latin typeface="Hack" panose="020B0609030202020204" pitchFamily="49" charset="0"/>
                <a:ea typeface="Hack" panose="020B0609030202020204" pitchFamily="49" charset="0"/>
                <a:cs typeface="Hack" panose="020B0609030202020204" pitchFamily="49" charset="0"/>
              </a:rPr>
              <a:t>"&gt;Joe&lt;/a&gt;&lt;/li&gt;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&lt;li&gt;&lt;a </a:t>
            </a:r>
            <a:r>
              <a:rPr lang="en-US" dirty="0" err="1">
                <a:latin typeface="Hack" panose="020B0609030202020204" pitchFamily="49" charset="0"/>
                <a:ea typeface="Hack" panose="020B0609030202020204" pitchFamily="49" charset="0"/>
                <a:cs typeface="Hack" panose="020B0609030202020204" pitchFamily="49" charset="0"/>
              </a:rPr>
              <a:t>href</a:t>
            </a:r>
            <a:r>
              <a:rPr lang="en-US" dirty="0">
                <a:latin typeface="Hack" panose="020B0609030202020204" pitchFamily="49" charset="0"/>
                <a:ea typeface="Hack" panose="020B0609030202020204" pitchFamily="49" charset="0"/>
                <a:cs typeface="Hack" panose="020B0609030202020204" pitchFamily="49" charset="0"/>
              </a:rPr>
              <a:t>="</a:t>
            </a:r>
            <a:r>
              <a:rPr lang="en-US" dirty="0" err="1">
                <a:latin typeface="Hack" panose="020B0609030202020204" pitchFamily="49" charset="0"/>
                <a:ea typeface="Hack" panose="020B0609030202020204" pitchFamily="49" charset="0"/>
                <a:cs typeface="Hack" panose="020B0609030202020204" pitchFamily="49" charset="0"/>
              </a:rPr>
              <a:t>mailto:sarah@example.com</a:t>
            </a:r>
            <a:r>
              <a:rPr lang="en-US" dirty="0">
                <a:latin typeface="Hack" panose="020B0609030202020204" pitchFamily="49" charset="0"/>
                <a:ea typeface="Hack" panose="020B0609030202020204" pitchFamily="49" charset="0"/>
                <a:cs typeface="Hack" panose="020B0609030202020204" pitchFamily="49" charset="0"/>
              </a:rPr>
              <a:t>"&gt;Sarah&lt;/a&gt;&lt;/li&gt;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&lt;li&gt;&lt;a </a:t>
            </a:r>
            <a:r>
              <a:rPr lang="en-US" dirty="0" err="1">
                <a:latin typeface="Hack" panose="020B0609030202020204" pitchFamily="49" charset="0"/>
                <a:ea typeface="Hack" panose="020B0609030202020204" pitchFamily="49" charset="0"/>
                <a:cs typeface="Hack" panose="020B0609030202020204" pitchFamily="49" charset="0"/>
              </a:rPr>
              <a:t>href</a:t>
            </a:r>
            <a:r>
              <a:rPr lang="en-US" dirty="0">
                <a:latin typeface="Hack" panose="020B0609030202020204" pitchFamily="49" charset="0"/>
                <a:ea typeface="Hack" panose="020B0609030202020204" pitchFamily="49" charset="0"/>
                <a:cs typeface="Hack" panose="020B0609030202020204" pitchFamily="49" charset="0"/>
              </a:rPr>
              <a:t>="</a:t>
            </a:r>
            <a:r>
              <a:rPr lang="en-US" dirty="0" err="1">
                <a:latin typeface="Hack" panose="020B0609030202020204" pitchFamily="49" charset="0"/>
                <a:ea typeface="Hack" panose="020B0609030202020204" pitchFamily="49" charset="0"/>
                <a:cs typeface="Hack" panose="020B0609030202020204" pitchFamily="49" charset="0"/>
              </a:rPr>
              <a:t>mailto:fred@example.com</a:t>
            </a:r>
            <a:r>
              <a:rPr lang="en-US" dirty="0">
                <a:latin typeface="Hack" panose="020B0609030202020204" pitchFamily="49" charset="0"/>
                <a:ea typeface="Hack" panose="020B0609030202020204" pitchFamily="49" charset="0"/>
                <a:cs typeface="Hack" panose="020B0609030202020204" pitchFamily="49" charset="0"/>
              </a:rPr>
              <a:t>"&gt;Fred&lt;/a&gt;&lt;/li&gt;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&lt;/</a:t>
            </a:r>
            <a:r>
              <a:rPr lang="en-US" dirty="0" err="1">
                <a:latin typeface="Hack" panose="020B0609030202020204" pitchFamily="49" charset="0"/>
                <a:ea typeface="Hack" panose="020B0609030202020204" pitchFamily="49" charset="0"/>
                <a:cs typeface="Hack" panose="020B0609030202020204" pitchFamily="49" charset="0"/>
              </a:rPr>
              <a:t>ul</a:t>
            </a:r>
            <a:r>
              <a:rPr lang="en-US" dirty="0">
                <a:latin typeface="Hack" panose="020B0609030202020204" pitchFamily="49" charset="0"/>
                <a:ea typeface="Hack" panose="020B0609030202020204" pitchFamily="49" charset="0"/>
                <a:cs typeface="Hack" panose="020B0609030202020204" pitchFamily="49" charset="0"/>
              </a:rPr>
              <a:t>&gt;</a:t>
            </a:r>
          </a:p>
        </p:txBody>
      </p:sp>
    </p:spTree>
    <p:extLst>
      <p:ext uri="{BB962C8B-B14F-4D97-AF65-F5344CB8AC3E}">
        <p14:creationId xmlns:p14="http://schemas.microsoft.com/office/powerpoint/2010/main" val="981877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B772EC-A4A9-9F4D-B71E-D54432E805A6}"/>
              </a:ext>
            </a:extLst>
          </p:cNvPr>
          <p:cNvSpPr>
            <a:spLocks noGrp="1"/>
          </p:cNvSpPr>
          <p:nvPr>
            <p:ph type="title"/>
          </p:nvPr>
        </p:nvSpPr>
        <p:spPr/>
        <p:txBody>
          <a:bodyPr/>
          <a:lstStyle/>
          <a:p>
            <a:r>
              <a:rPr lang="en-US" dirty="0"/>
              <a:t>Swapping in HTMX (</a:t>
            </a:r>
            <a:r>
              <a:rPr lang="en-US" dirty="0" err="1"/>
              <a:t>hx</a:t>
            </a:r>
            <a:r>
              <a:rPr lang="en-US" dirty="0"/>
              <a:t>-swap)</a:t>
            </a:r>
          </a:p>
        </p:txBody>
      </p:sp>
      <p:sp>
        <p:nvSpPr>
          <p:cNvPr id="6" name="Content Placeholder 5">
            <a:extLst>
              <a:ext uri="{FF2B5EF4-FFF2-40B4-BE49-F238E27FC236}">
                <a16:creationId xmlns:a16="http://schemas.microsoft.com/office/drawing/2014/main" id="{467F98F6-B6E5-9FAC-CD92-E76554C28EF4}"/>
              </a:ext>
            </a:extLst>
          </p:cNvPr>
          <p:cNvSpPr>
            <a:spLocks noGrp="1"/>
          </p:cNvSpPr>
          <p:nvPr>
            <p:ph idx="1"/>
          </p:nvPr>
        </p:nvSpPr>
        <p:spPr>
          <a:xfrm>
            <a:off x="3346704" y="3957067"/>
            <a:ext cx="13852848" cy="4652975"/>
          </a:xfrm>
        </p:spPr>
        <p:txBody>
          <a:bodyPr>
            <a:noAutofit/>
          </a:bodyPr>
          <a:lstStyle/>
          <a:p>
            <a:r>
              <a:rPr lang="en-US" sz="3000" dirty="0" err="1"/>
              <a:t>innerHTML</a:t>
            </a:r>
            <a:r>
              <a:rPr lang="en-US" sz="3000" dirty="0"/>
              <a:t> - The default, replace the inner html of the target element. ​</a:t>
            </a:r>
          </a:p>
          <a:p>
            <a:r>
              <a:rPr lang="en-US" sz="3000" dirty="0" err="1"/>
              <a:t>outerHTML</a:t>
            </a:r>
            <a:r>
              <a:rPr lang="en-US" sz="3000" dirty="0"/>
              <a:t> - Replace the entire target element with the response. ​</a:t>
            </a:r>
          </a:p>
          <a:p>
            <a:r>
              <a:rPr lang="en-US" sz="3000" dirty="0" err="1"/>
              <a:t>beforebegin</a:t>
            </a:r>
            <a:r>
              <a:rPr lang="en-US" sz="3000" dirty="0"/>
              <a:t> - Insert the response before the target element. ​</a:t>
            </a:r>
          </a:p>
          <a:p>
            <a:r>
              <a:rPr lang="en-US" sz="3000" dirty="0" err="1"/>
              <a:t>afterbegin</a:t>
            </a:r>
            <a:r>
              <a:rPr lang="en-US" sz="3000" dirty="0"/>
              <a:t> - Insert the response before the first child of the target element. ​</a:t>
            </a:r>
          </a:p>
          <a:p>
            <a:r>
              <a:rPr lang="en-US" sz="3000" dirty="0" err="1"/>
              <a:t>beforeend</a:t>
            </a:r>
            <a:r>
              <a:rPr lang="en-US" sz="3000" dirty="0"/>
              <a:t> - Insert the response after the last child of the target element. ​</a:t>
            </a:r>
          </a:p>
          <a:p>
            <a:r>
              <a:rPr lang="en-US" sz="3000" dirty="0" err="1"/>
              <a:t>afterend</a:t>
            </a:r>
            <a:r>
              <a:rPr lang="en-US" sz="3000" dirty="0"/>
              <a:t> - Insert the response after the target element. ​</a:t>
            </a:r>
          </a:p>
          <a:p>
            <a:r>
              <a:rPr lang="en-US" sz="3000" dirty="0"/>
              <a:t>delete - Deletes the target element regardless of the response. ​</a:t>
            </a:r>
          </a:p>
          <a:p>
            <a:r>
              <a:rPr lang="en-US" sz="3000" dirty="0"/>
              <a:t>none - No swap will be performed.</a:t>
            </a:r>
          </a:p>
        </p:txBody>
      </p:sp>
    </p:spTree>
    <p:extLst>
      <p:ext uri="{BB962C8B-B14F-4D97-AF65-F5344CB8AC3E}">
        <p14:creationId xmlns:p14="http://schemas.microsoft.com/office/powerpoint/2010/main" val="35370581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5196A-F967-A7EE-A153-DA0B3A35032E}"/>
              </a:ext>
            </a:extLst>
          </p:cNvPr>
          <p:cNvSpPr>
            <a:spLocks noGrp="1"/>
          </p:cNvSpPr>
          <p:nvPr>
            <p:ph type="title"/>
          </p:nvPr>
        </p:nvSpPr>
        <p:spPr/>
        <p:txBody>
          <a:bodyPr/>
          <a:lstStyle/>
          <a:p>
            <a:r>
              <a:rPr lang="en-US" dirty="0"/>
              <a:t>Events in HTMX (</a:t>
            </a:r>
            <a:r>
              <a:rPr lang="en-US" dirty="0" err="1"/>
              <a:t>hx</a:t>
            </a:r>
            <a:r>
              <a:rPr lang="en-US" dirty="0"/>
              <a:t>-trigger)</a:t>
            </a:r>
          </a:p>
        </p:txBody>
      </p:sp>
      <p:sp>
        <p:nvSpPr>
          <p:cNvPr id="4" name="Content Placeholder 3">
            <a:extLst>
              <a:ext uri="{FF2B5EF4-FFF2-40B4-BE49-F238E27FC236}">
                <a16:creationId xmlns:a16="http://schemas.microsoft.com/office/drawing/2014/main" id="{64885B27-4984-DF35-DA6F-5BBB8B0FF011}"/>
              </a:ext>
            </a:extLst>
          </p:cNvPr>
          <p:cNvSpPr>
            <a:spLocks noGrp="1"/>
          </p:cNvSpPr>
          <p:nvPr>
            <p:ph idx="1"/>
          </p:nvPr>
        </p:nvSpPr>
        <p:spPr>
          <a:xfrm>
            <a:off x="3346703" y="3957067"/>
            <a:ext cx="11594594" cy="4652975"/>
          </a:xfrm>
        </p:spPr>
        <p:txBody>
          <a:bodyPr>
            <a:normAutofit/>
          </a:bodyPr>
          <a:lstStyle/>
          <a:p>
            <a:pPr marL="0" indent="0">
              <a:buNone/>
            </a:pPr>
            <a:r>
              <a:rPr lang="en-US" sz="3000" dirty="0">
                <a:latin typeface="Hack" panose="020B0609030202020204" pitchFamily="49" charset="0"/>
                <a:ea typeface="Hack" panose="020B0609030202020204" pitchFamily="49" charset="0"/>
                <a:cs typeface="Hack" panose="020B0609030202020204" pitchFamily="49" charset="0"/>
              </a:rPr>
              <a:t>&lt;div id="main"&gt;</a:t>
            </a:r>
          </a:p>
          <a:p>
            <a:pPr marL="0" indent="0">
              <a:buNone/>
            </a:pPr>
            <a:r>
              <a:rPr lang="en-US" sz="3000" dirty="0">
                <a:latin typeface="Hack" panose="020B0609030202020204" pitchFamily="49" charset="0"/>
                <a:ea typeface="Hack" panose="020B0609030202020204" pitchFamily="49" charset="0"/>
                <a:cs typeface="Hack" panose="020B0609030202020204" pitchFamily="49" charset="0"/>
              </a:rPr>
              <a:t>  &lt;button </a:t>
            </a:r>
            <a:r>
              <a:rPr lang="en-US" sz="3000" dirty="0" err="1">
                <a:latin typeface="Hack" panose="020B0609030202020204" pitchFamily="49" charset="0"/>
                <a:ea typeface="Hack" panose="020B0609030202020204" pitchFamily="49" charset="0"/>
                <a:cs typeface="Hack" panose="020B0609030202020204" pitchFamily="49" charset="0"/>
              </a:rPr>
              <a:t>hx</a:t>
            </a:r>
            <a:r>
              <a:rPr lang="en-US" sz="3000" dirty="0">
                <a:latin typeface="Hack" panose="020B0609030202020204" pitchFamily="49" charset="0"/>
                <a:ea typeface="Hack" panose="020B0609030202020204" pitchFamily="49" charset="0"/>
                <a:cs typeface="Hack" panose="020B0609030202020204" pitchFamily="49" charset="0"/>
              </a:rPr>
              <a:t>-get="/contacts" </a:t>
            </a:r>
            <a:r>
              <a:rPr lang="en-US" sz="3000" dirty="0" err="1">
                <a:latin typeface="Hack" panose="020B0609030202020204" pitchFamily="49" charset="0"/>
                <a:ea typeface="Hack" panose="020B0609030202020204" pitchFamily="49" charset="0"/>
                <a:cs typeface="Hack" panose="020B0609030202020204" pitchFamily="49" charset="0"/>
              </a:rPr>
              <a:t>hx</a:t>
            </a:r>
            <a:r>
              <a:rPr lang="en-US" sz="3000" dirty="0">
                <a:latin typeface="Hack" panose="020B0609030202020204" pitchFamily="49" charset="0"/>
                <a:ea typeface="Hack" panose="020B0609030202020204" pitchFamily="49" charset="0"/>
                <a:cs typeface="Hack" panose="020B0609030202020204" pitchFamily="49" charset="0"/>
              </a:rPr>
              <a:t>-target="#main" </a:t>
            </a:r>
            <a:r>
              <a:rPr lang="en-US" sz="3000" dirty="0" err="1">
                <a:latin typeface="Hack" panose="020B0609030202020204" pitchFamily="49" charset="0"/>
                <a:ea typeface="Hack" panose="020B0609030202020204" pitchFamily="49" charset="0"/>
                <a:cs typeface="Hack" panose="020B0609030202020204" pitchFamily="49" charset="0"/>
              </a:rPr>
              <a:t>hx</a:t>
            </a:r>
            <a:r>
              <a:rPr lang="en-US" sz="3000" dirty="0">
                <a:latin typeface="Hack" panose="020B0609030202020204" pitchFamily="49" charset="0"/>
                <a:ea typeface="Hack" panose="020B0609030202020204" pitchFamily="49" charset="0"/>
                <a:cs typeface="Hack" panose="020B0609030202020204" pitchFamily="49" charset="0"/>
              </a:rPr>
              <a:t>-swap="</a:t>
            </a:r>
            <a:r>
              <a:rPr lang="en-US" sz="3000" dirty="0" err="1">
                <a:latin typeface="Hack" panose="020B0609030202020204" pitchFamily="49" charset="0"/>
                <a:ea typeface="Hack" panose="020B0609030202020204" pitchFamily="49" charset="0"/>
                <a:cs typeface="Hack" panose="020B0609030202020204" pitchFamily="49" charset="0"/>
              </a:rPr>
              <a:t>outerHTML</a:t>
            </a:r>
            <a:r>
              <a:rPr lang="en-US" sz="3000" dirty="0">
                <a:latin typeface="Hack" panose="020B0609030202020204" pitchFamily="49" charset="0"/>
                <a:ea typeface="Hack" panose="020B0609030202020204" pitchFamily="49" charset="0"/>
                <a:cs typeface="Hack" panose="020B0609030202020204" pitchFamily="49" charset="0"/>
              </a:rPr>
              <a:t>" </a:t>
            </a:r>
            <a:r>
              <a:rPr lang="en-US" sz="3000" dirty="0" err="1">
                <a:highlight>
                  <a:srgbClr val="FFFF00"/>
                </a:highlight>
                <a:latin typeface="Hack" panose="020B0609030202020204" pitchFamily="49" charset="0"/>
                <a:ea typeface="Hack" panose="020B0609030202020204" pitchFamily="49" charset="0"/>
                <a:cs typeface="Hack" panose="020B0609030202020204" pitchFamily="49" charset="0"/>
              </a:rPr>
              <a:t>hx</a:t>
            </a:r>
            <a:r>
              <a:rPr lang="en-US" sz="3000" dirty="0">
                <a:highlight>
                  <a:srgbClr val="FFFF00"/>
                </a:highlight>
                <a:latin typeface="Hack" panose="020B0609030202020204" pitchFamily="49" charset="0"/>
                <a:ea typeface="Hack" panose="020B0609030202020204" pitchFamily="49" charset="0"/>
                <a:cs typeface="Hack" panose="020B0609030202020204" pitchFamily="49" charset="0"/>
              </a:rPr>
              <a:t>-trigger="</a:t>
            </a:r>
            <a:r>
              <a:rPr lang="en-US" sz="3000" dirty="0" err="1">
                <a:highlight>
                  <a:srgbClr val="FFFF00"/>
                </a:highlight>
                <a:latin typeface="Hack" panose="020B0609030202020204" pitchFamily="49" charset="0"/>
                <a:ea typeface="Hack" panose="020B0609030202020204" pitchFamily="49" charset="0"/>
                <a:cs typeface="Hack" panose="020B0609030202020204" pitchFamily="49" charset="0"/>
              </a:rPr>
              <a:t>mouseenter</a:t>
            </a:r>
            <a:r>
              <a:rPr lang="en-US" sz="3000" dirty="0">
                <a:highlight>
                  <a:srgbClr val="FFFF00"/>
                </a:highlight>
                <a:latin typeface="Hack" panose="020B0609030202020204" pitchFamily="49" charset="0"/>
                <a:ea typeface="Hack" panose="020B0609030202020204" pitchFamily="49" charset="0"/>
                <a:cs typeface="Hack" panose="020B0609030202020204" pitchFamily="49" charset="0"/>
              </a:rPr>
              <a:t>"</a:t>
            </a:r>
            <a:r>
              <a:rPr lang="en-US" sz="3000" dirty="0">
                <a:latin typeface="Hack" panose="020B0609030202020204" pitchFamily="49" charset="0"/>
                <a:ea typeface="Hack" panose="020B0609030202020204" pitchFamily="49" charset="0"/>
                <a:cs typeface="Hack" panose="020B0609030202020204" pitchFamily="49" charset="0"/>
              </a:rPr>
              <a:t>&gt;</a:t>
            </a:r>
          </a:p>
          <a:p>
            <a:pPr marL="0" indent="0">
              <a:buNone/>
            </a:pPr>
            <a:r>
              <a:rPr lang="en-US" sz="3000" dirty="0">
                <a:latin typeface="Hack" panose="020B0609030202020204" pitchFamily="49" charset="0"/>
                <a:ea typeface="Hack" panose="020B0609030202020204" pitchFamily="49" charset="0"/>
                <a:cs typeface="Hack" panose="020B0609030202020204" pitchFamily="49" charset="0"/>
              </a:rPr>
              <a:t>    Get The Contacts</a:t>
            </a:r>
          </a:p>
          <a:p>
            <a:pPr marL="0" indent="0">
              <a:buNone/>
            </a:pPr>
            <a:r>
              <a:rPr lang="en-US" sz="3000" dirty="0">
                <a:latin typeface="Hack" panose="020B0609030202020204" pitchFamily="49" charset="0"/>
                <a:ea typeface="Hack" panose="020B0609030202020204" pitchFamily="49" charset="0"/>
                <a:cs typeface="Hack" panose="020B0609030202020204" pitchFamily="49" charset="0"/>
              </a:rPr>
              <a:t>  &lt;/button&gt;</a:t>
            </a:r>
          </a:p>
          <a:p>
            <a:pPr marL="0" indent="0">
              <a:buNone/>
            </a:pPr>
            <a:r>
              <a:rPr lang="en-US" sz="3000" dirty="0">
                <a:latin typeface="Hack" panose="020B0609030202020204" pitchFamily="49" charset="0"/>
                <a:ea typeface="Hack" panose="020B0609030202020204" pitchFamily="49" charset="0"/>
                <a:cs typeface="Hack" panose="020B0609030202020204" pitchFamily="49" charset="0"/>
              </a:rPr>
              <a:t>&lt;/div&gt;</a:t>
            </a:r>
          </a:p>
        </p:txBody>
      </p:sp>
    </p:spTree>
    <p:extLst>
      <p:ext uri="{BB962C8B-B14F-4D97-AF65-F5344CB8AC3E}">
        <p14:creationId xmlns:p14="http://schemas.microsoft.com/office/powerpoint/2010/main" val="34517799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C94BB-CE5A-A2F5-0F4D-E5884C503125}"/>
              </a:ext>
            </a:extLst>
          </p:cNvPr>
          <p:cNvSpPr>
            <a:spLocks noGrp="1"/>
          </p:cNvSpPr>
          <p:nvPr>
            <p:ph type="title"/>
          </p:nvPr>
        </p:nvSpPr>
        <p:spPr/>
        <p:txBody>
          <a:bodyPr/>
          <a:lstStyle/>
          <a:p>
            <a:r>
              <a:rPr lang="en-US" dirty="0"/>
              <a:t>HTMX with Forms</a:t>
            </a:r>
          </a:p>
        </p:txBody>
      </p:sp>
      <p:sp>
        <p:nvSpPr>
          <p:cNvPr id="3" name="Content Placeholder 2">
            <a:extLst>
              <a:ext uri="{FF2B5EF4-FFF2-40B4-BE49-F238E27FC236}">
                <a16:creationId xmlns:a16="http://schemas.microsoft.com/office/drawing/2014/main" id="{8841AB2B-47E0-5159-10B3-C1F158C2B5C3}"/>
              </a:ext>
            </a:extLst>
          </p:cNvPr>
          <p:cNvSpPr>
            <a:spLocks noGrp="1"/>
          </p:cNvSpPr>
          <p:nvPr>
            <p:ph idx="1"/>
          </p:nvPr>
        </p:nvSpPr>
        <p:spPr>
          <a:xfrm>
            <a:off x="1161185" y="3957067"/>
            <a:ext cx="16007195" cy="4652975"/>
          </a:xfrm>
        </p:spPr>
        <p:txBody>
          <a:bodyPr>
            <a:normAutofit/>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&lt;div id="main"&gt;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&lt;label for="search"&gt;Search Contacts:&lt;/label&gt;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&lt;input id="search" name="q" type="search" placeholder="Search Contacts"&gt;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&lt;button </a:t>
            </a:r>
            <a:r>
              <a:rPr lang="en-US" dirty="0" err="1">
                <a:latin typeface="Hack" panose="020B0609030202020204" pitchFamily="49" charset="0"/>
                <a:ea typeface="Hack" panose="020B0609030202020204" pitchFamily="49" charset="0"/>
                <a:cs typeface="Hack" panose="020B0609030202020204" pitchFamily="49" charset="0"/>
              </a:rPr>
              <a:t>hx</a:t>
            </a:r>
            <a:r>
              <a:rPr lang="en-US" dirty="0">
                <a:latin typeface="Hack" panose="020B0609030202020204" pitchFamily="49" charset="0"/>
                <a:ea typeface="Hack" panose="020B0609030202020204" pitchFamily="49" charset="0"/>
                <a:cs typeface="Hack" panose="020B0609030202020204" pitchFamily="49" charset="0"/>
              </a:rPr>
              <a:t>-post="/contacts" </a:t>
            </a:r>
            <a:r>
              <a:rPr lang="en-US" dirty="0" err="1">
                <a:latin typeface="Hack" panose="020B0609030202020204" pitchFamily="49" charset="0"/>
                <a:ea typeface="Hack" panose="020B0609030202020204" pitchFamily="49" charset="0"/>
                <a:cs typeface="Hack" panose="020B0609030202020204" pitchFamily="49" charset="0"/>
              </a:rPr>
              <a:t>hx</a:t>
            </a:r>
            <a:r>
              <a:rPr lang="en-US" dirty="0">
                <a:latin typeface="Hack" panose="020B0609030202020204" pitchFamily="49" charset="0"/>
                <a:ea typeface="Hack" panose="020B0609030202020204" pitchFamily="49" charset="0"/>
                <a:cs typeface="Hack" panose="020B0609030202020204" pitchFamily="49" charset="0"/>
              </a:rPr>
              <a:t>-target="#main" </a:t>
            </a:r>
            <a:r>
              <a:rPr lang="en-US" dirty="0" err="1">
                <a:latin typeface="Hack" panose="020B0609030202020204" pitchFamily="49" charset="0"/>
                <a:ea typeface="Hack" panose="020B0609030202020204" pitchFamily="49" charset="0"/>
                <a:cs typeface="Hack" panose="020B0609030202020204" pitchFamily="49" charset="0"/>
              </a:rPr>
              <a:t>hx</a:t>
            </a:r>
            <a:r>
              <a:rPr lang="en-US" dirty="0">
                <a:latin typeface="Hack" panose="020B0609030202020204" pitchFamily="49" charset="0"/>
                <a:ea typeface="Hack" panose="020B0609030202020204" pitchFamily="49" charset="0"/>
                <a:cs typeface="Hack" panose="020B0609030202020204" pitchFamily="49" charset="0"/>
              </a:rPr>
              <a:t>-include="#search"&gt;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Search The Contacts</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&lt;/button&gt;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&lt;/div&gt;</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p:txBody>
      </p:sp>
    </p:spTree>
    <p:extLst>
      <p:ext uri="{BB962C8B-B14F-4D97-AF65-F5344CB8AC3E}">
        <p14:creationId xmlns:p14="http://schemas.microsoft.com/office/powerpoint/2010/main" val="23800126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BA696-2CC8-280F-89BA-A2895D46FA0A}"/>
              </a:ext>
            </a:extLst>
          </p:cNvPr>
          <p:cNvSpPr>
            <a:spLocks noGrp="1"/>
          </p:cNvSpPr>
          <p:nvPr>
            <p:ph type="title"/>
          </p:nvPr>
        </p:nvSpPr>
        <p:spPr/>
        <p:txBody>
          <a:bodyPr/>
          <a:lstStyle/>
          <a:p>
            <a:r>
              <a:rPr lang="en-US" dirty="0"/>
              <a:t>Why use HTMX with ASP.NET Core?</a:t>
            </a:r>
          </a:p>
        </p:txBody>
      </p:sp>
      <p:sp>
        <p:nvSpPr>
          <p:cNvPr id="3" name="Content Placeholder 2">
            <a:extLst>
              <a:ext uri="{FF2B5EF4-FFF2-40B4-BE49-F238E27FC236}">
                <a16:creationId xmlns:a16="http://schemas.microsoft.com/office/drawing/2014/main" id="{B079BF86-4B38-8F0D-C8D6-721A0CE48EC5}"/>
              </a:ext>
            </a:extLst>
          </p:cNvPr>
          <p:cNvSpPr>
            <a:spLocks noGrp="1"/>
          </p:cNvSpPr>
          <p:nvPr>
            <p:ph idx="1"/>
          </p:nvPr>
        </p:nvSpPr>
        <p:spPr/>
        <p:txBody>
          <a:bodyPr>
            <a:normAutofit/>
          </a:bodyPr>
          <a:lstStyle/>
          <a:p>
            <a:r>
              <a:rPr lang="en-US" sz="3600" dirty="0"/>
              <a:t>Build client-side experience using HTML for better server-side development</a:t>
            </a:r>
          </a:p>
          <a:p>
            <a:r>
              <a:rPr lang="en-US" sz="3600" dirty="0"/>
              <a:t>Can use Partial() in Razor Pages to leverage Ajax programming</a:t>
            </a:r>
          </a:p>
          <a:p>
            <a:r>
              <a:rPr lang="en-US" sz="3600" dirty="0"/>
              <a:t>Trying to balance the code between client and server</a:t>
            </a:r>
          </a:p>
          <a:p>
            <a:r>
              <a:rPr lang="en-US" sz="3600" dirty="0"/>
              <a:t>Allowing ASP.NET Core to have improved UX without </a:t>
            </a:r>
            <a:r>
              <a:rPr lang="en-US" sz="3600" dirty="0" err="1"/>
              <a:t>Javascript</a:t>
            </a:r>
            <a:endParaRPr lang="en-US" sz="3600" dirty="0"/>
          </a:p>
        </p:txBody>
      </p:sp>
    </p:spTree>
    <p:extLst>
      <p:ext uri="{BB962C8B-B14F-4D97-AF65-F5344CB8AC3E}">
        <p14:creationId xmlns:p14="http://schemas.microsoft.com/office/powerpoint/2010/main" val="8618772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TextBox 3"/>
          <p:cNvSpPr txBox="1"/>
          <p:nvPr/>
        </p:nvSpPr>
        <p:spPr>
          <a:xfrm>
            <a:off x="2720102" y="3030981"/>
            <a:ext cx="12057353" cy="3422732"/>
          </a:xfrm>
          <a:prstGeom prst="rect">
            <a:avLst/>
          </a:prstGeom>
        </p:spPr>
        <p:txBody>
          <a:bodyPr lIns="0" tIns="0" rIns="0" bIns="0" rtlCol="0" anchor="t">
            <a:spAutoFit/>
          </a:bodyPr>
          <a:lstStyle/>
          <a:p>
            <a:pPr marL="0" marR="0" lvl="0" indent="0" algn="l" defTabSz="914400" rtl="0" eaLnBrk="1" fontAlgn="auto" latinLnBrk="0" hangingPunct="1">
              <a:lnSpc>
                <a:spcPts val="13948"/>
              </a:lnSpc>
              <a:spcBef>
                <a:spcPts val="0"/>
              </a:spcBef>
              <a:spcAft>
                <a:spcPts val="0"/>
              </a:spcAft>
              <a:buClrTx/>
              <a:buSzTx/>
              <a:buFontTx/>
              <a:buNone/>
              <a:tabLst/>
              <a:defRPr/>
            </a:pPr>
            <a:r>
              <a:rPr kumimoji="0" lang="en-US" sz="10107" b="0" i="0" u="none" strike="noStrike" kern="1200" cap="none" spc="990" normalizeH="0" baseline="0" noProof="0" dirty="0">
                <a:ln>
                  <a:noFill/>
                </a:ln>
                <a:solidFill>
                  <a:srgbClr val="FFFFFF"/>
                </a:solidFill>
                <a:effectLst/>
                <a:uLnTx/>
                <a:uFillTx/>
                <a:latin typeface="Oswald Bold"/>
                <a:ea typeface="Oswald Bold"/>
                <a:cs typeface="Oswald Bold"/>
                <a:sym typeface="Oswald Bold"/>
              </a:rPr>
              <a:t>LET’S LOOK AT HTMX EXAMPLES</a:t>
            </a:r>
          </a:p>
        </p:txBody>
      </p:sp>
      <p:sp>
        <p:nvSpPr>
          <p:cNvPr id="4" name="Freeform 4"/>
          <p:cNvSpPr/>
          <p:nvPr/>
        </p:nvSpPr>
        <p:spPr>
          <a:xfrm>
            <a:off x="13447294" y="-384319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TextBox 3"/>
          <p:cNvSpPr txBox="1"/>
          <p:nvPr/>
        </p:nvSpPr>
        <p:spPr>
          <a:xfrm>
            <a:off x="2720102" y="3030981"/>
            <a:ext cx="12057353" cy="5208477"/>
          </a:xfrm>
          <a:prstGeom prst="rect">
            <a:avLst/>
          </a:prstGeom>
        </p:spPr>
        <p:txBody>
          <a:bodyPr lIns="0" tIns="0" rIns="0" bIns="0" rtlCol="0" anchor="t">
            <a:spAutoFit/>
          </a:bodyPr>
          <a:lstStyle/>
          <a:p>
            <a:pPr marL="0" marR="0" lvl="0" indent="0" algn="l" defTabSz="914400" rtl="0" eaLnBrk="1" fontAlgn="auto" latinLnBrk="0" hangingPunct="1">
              <a:lnSpc>
                <a:spcPts val="13948"/>
              </a:lnSpc>
              <a:spcBef>
                <a:spcPts val="0"/>
              </a:spcBef>
              <a:spcAft>
                <a:spcPts val="0"/>
              </a:spcAft>
              <a:buClrTx/>
              <a:buSzTx/>
              <a:buFontTx/>
              <a:buNone/>
              <a:tabLst/>
              <a:defRPr/>
            </a:pPr>
            <a:r>
              <a:rPr kumimoji="0" lang="en-US" sz="10107" b="0" i="0" u="none" strike="noStrike" kern="1200" cap="none" spc="990" normalizeH="0" baseline="0" noProof="0" dirty="0">
                <a:ln>
                  <a:noFill/>
                </a:ln>
                <a:solidFill>
                  <a:srgbClr val="FFFFFF"/>
                </a:solidFill>
                <a:effectLst/>
                <a:uLnTx/>
                <a:uFillTx/>
                <a:latin typeface="Oswald Bold"/>
                <a:ea typeface="Oswald Bold"/>
                <a:cs typeface="Oswald Bold"/>
                <a:sym typeface="Oswald Bold"/>
              </a:rPr>
              <a:t>NOW LET’S WORK ON A APP W/ HTMX</a:t>
            </a:r>
          </a:p>
          <a:p>
            <a:pPr marL="0" marR="0" lvl="0" indent="0" algn="l" defTabSz="914400" rtl="0" eaLnBrk="1" fontAlgn="auto" latinLnBrk="0" hangingPunct="1">
              <a:lnSpc>
                <a:spcPts val="13948"/>
              </a:lnSpc>
              <a:spcBef>
                <a:spcPts val="0"/>
              </a:spcBef>
              <a:spcAft>
                <a:spcPts val="0"/>
              </a:spcAft>
              <a:buClrTx/>
              <a:buSzTx/>
              <a:buFontTx/>
              <a:buNone/>
              <a:tabLst/>
              <a:defRPr/>
            </a:pPr>
            <a:r>
              <a:rPr lang="en-US" sz="10107" spc="990">
                <a:solidFill>
                  <a:srgbClr val="FFFFFF"/>
                </a:solidFill>
                <a:latin typeface="Oswald Bold"/>
                <a:ea typeface="Oswald Bold"/>
                <a:cs typeface="Oswald Bold"/>
                <a:sym typeface="Oswald Bold"/>
              </a:rPr>
              <a:t>OR TUTORIALS</a:t>
            </a:r>
            <a:endParaRPr kumimoji="0" lang="en-US" sz="10107" b="0" i="0" u="none" strike="noStrike" kern="1200" cap="none" spc="990" normalizeH="0" baseline="0" noProof="0" dirty="0">
              <a:ln>
                <a:noFill/>
              </a:ln>
              <a:solidFill>
                <a:srgbClr val="FFFFFF"/>
              </a:solidFill>
              <a:effectLst/>
              <a:uLnTx/>
              <a:uFillTx/>
              <a:latin typeface="Oswald Bold"/>
              <a:ea typeface="Oswald Bold"/>
              <a:cs typeface="Oswald Bold"/>
              <a:sym typeface="Oswald Bold"/>
            </a:endParaRPr>
          </a:p>
        </p:txBody>
      </p:sp>
      <p:sp>
        <p:nvSpPr>
          <p:cNvPr id="4" name="Freeform 4"/>
          <p:cNvSpPr/>
          <p:nvPr/>
        </p:nvSpPr>
        <p:spPr>
          <a:xfrm>
            <a:off x="13447294" y="-384319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6784"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16" name="Picture 15" descr="Closeup of keyboard">
            <a:extLst>
              <a:ext uri="{FF2B5EF4-FFF2-40B4-BE49-F238E27FC236}">
                <a16:creationId xmlns:a16="http://schemas.microsoft.com/office/drawing/2014/main" id="{56DE6958-4EB5-8BFE-BB61-3B9008724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3847" y="2330318"/>
            <a:ext cx="9135708" cy="6851781"/>
          </a:xfrm>
          <a:prstGeom prst="rect">
            <a:avLst/>
          </a:prstGeom>
        </p:spPr>
      </p:pic>
      <p:sp>
        <p:nvSpPr>
          <p:cNvPr id="3" name="Freeform 3"/>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a:off x="8203215" y="7962246"/>
            <a:ext cx="4876482" cy="516424"/>
          </a:xfrm>
          <a:custGeom>
            <a:avLst/>
            <a:gdLst/>
            <a:ahLst/>
            <a:cxnLst/>
            <a:rect l="l" t="t" r="r" b="b"/>
            <a:pathLst>
              <a:path w="4876482" h="516424">
                <a:moveTo>
                  <a:pt x="0" y="0"/>
                </a:moveTo>
                <a:lnTo>
                  <a:pt x="4876483" y="0"/>
                </a:lnTo>
                <a:lnTo>
                  <a:pt x="4876483" y="516423"/>
                </a:lnTo>
                <a:lnTo>
                  <a:pt x="0" y="516423"/>
                </a:lnTo>
                <a:lnTo>
                  <a:pt x="0" y="0"/>
                </a:lnTo>
                <a:close/>
              </a:path>
            </a:pathLst>
          </a:custGeom>
          <a:blipFill>
            <a:blip r:embed="rId6"/>
            <a:stretch>
              <a:fillRect t="-86495"/>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6" name="Group 6"/>
          <p:cNvGrpSpPr/>
          <p:nvPr/>
        </p:nvGrpSpPr>
        <p:grpSpPr>
          <a:xfrm>
            <a:off x="8220749" y="3205532"/>
            <a:ext cx="4858949" cy="4794814"/>
            <a:chOff x="0" y="0"/>
            <a:chExt cx="1279723" cy="1262832"/>
          </a:xfrm>
          <a:solidFill>
            <a:schemeClr val="bg1">
              <a:lumMod val="75000"/>
            </a:schemeClr>
          </a:solidFill>
        </p:grpSpPr>
        <p:sp>
          <p:nvSpPr>
            <p:cNvPr id="7" name="Freeform 7"/>
            <p:cNvSpPr/>
            <p:nvPr/>
          </p:nvSpPr>
          <p:spPr>
            <a:xfrm>
              <a:off x="0" y="0"/>
              <a:ext cx="1279723" cy="1262832"/>
            </a:xfrm>
            <a:custGeom>
              <a:avLst/>
              <a:gdLst/>
              <a:ahLst/>
              <a:cxnLst/>
              <a:rect l="l" t="t" r="r" b="b"/>
              <a:pathLst>
                <a:path w="1279723" h="1262832">
                  <a:moveTo>
                    <a:pt x="0" y="0"/>
                  </a:moveTo>
                  <a:lnTo>
                    <a:pt x="1279723" y="0"/>
                  </a:lnTo>
                  <a:lnTo>
                    <a:pt x="1279723" y="1262832"/>
                  </a:lnTo>
                  <a:lnTo>
                    <a:pt x="0" y="1262832"/>
                  </a:ln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8"/>
            <p:cNvSpPr txBox="1"/>
            <p:nvPr/>
          </p:nvSpPr>
          <p:spPr>
            <a:xfrm>
              <a:off x="0" y="-57150"/>
              <a:ext cx="1279723" cy="1319982"/>
            </a:xfrm>
            <a:prstGeom prst="rect">
              <a:avLst/>
            </a:prstGeom>
            <a:grpFill/>
          </p:spPr>
          <p:txBody>
            <a:bodyPr lIns="50800" tIns="50800" rIns="50800" bIns="50800" rtlCol="0" anchor="ctr"/>
            <a:lstStyle/>
            <a:p>
              <a:pPr marL="0" marR="0" lvl="0" indent="0" algn="ctr" defTabSz="914400" rtl="0" eaLnBrk="1" fontAlgn="auto" latinLnBrk="0" hangingPunct="1">
                <a:lnSpc>
                  <a:spcPts val="4114"/>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9" name="Freeform 9"/>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TextBox 11"/>
          <p:cNvSpPr txBox="1"/>
          <p:nvPr/>
        </p:nvSpPr>
        <p:spPr>
          <a:xfrm>
            <a:off x="2191002" y="1162050"/>
            <a:ext cx="14115798" cy="1168269"/>
          </a:xfrm>
          <a:prstGeom prst="rect">
            <a:avLst/>
          </a:prstGeom>
        </p:spPr>
        <p:txBody>
          <a:bodyPr wrap="square" lIns="0" tIns="0" rIns="0" bIns="0" rtlCol="0" anchor="t">
            <a:spAutoFit/>
          </a:bodyPr>
          <a:lstStyle/>
          <a:p>
            <a:pPr marL="0" marR="0" lvl="0" indent="0" algn="l" defTabSz="914400" rtl="0" eaLnBrk="1" fontAlgn="auto" latinLnBrk="0" hangingPunct="1">
              <a:lnSpc>
                <a:spcPts val="9903"/>
              </a:lnSpc>
              <a:spcBef>
                <a:spcPts val="0"/>
              </a:spcBef>
              <a:spcAft>
                <a:spcPts val="0"/>
              </a:spcAft>
              <a:buClrTx/>
              <a:buSzTx/>
              <a:buFontTx/>
              <a:buNone/>
              <a:tabLst/>
              <a:defRPr/>
            </a:pPr>
            <a:r>
              <a:rPr kumimoji="0" lang="en-US" sz="7200" b="0" i="0" u="none" strike="noStrike" kern="1200" cap="none" spc="924" normalizeH="0" baseline="0" noProof="0" dirty="0">
                <a:ln>
                  <a:noFill/>
                </a:ln>
                <a:solidFill>
                  <a:srgbClr val="231F20"/>
                </a:solidFill>
                <a:effectLst/>
                <a:uLnTx/>
                <a:uFillTx/>
                <a:latin typeface="Oswald Bold"/>
                <a:ea typeface="Oswald Bold"/>
                <a:cs typeface="Oswald Bold"/>
                <a:sym typeface="Oswald Bold"/>
              </a:rPr>
              <a:t>https://htmx-workshop.com/</a:t>
            </a:r>
          </a:p>
        </p:txBody>
      </p:sp>
      <p:sp>
        <p:nvSpPr>
          <p:cNvPr id="12" name="TextBox 12"/>
          <p:cNvSpPr txBox="1"/>
          <p:nvPr/>
        </p:nvSpPr>
        <p:spPr>
          <a:xfrm>
            <a:off x="1908974" y="2328733"/>
            <a:ext cx="6211477" cy="6854953"/>
          </a:xfrm>
          <a:prstGeom prst="rect">
            <a:avLst/>
          </a:prstGeom>
        </p:spPr>
        <p:txBody>
          <a:bodyPr wrap="square" lIns="0" tIns="0" rIns="0" bIns="0" rtlCol="0" anchor="t">
            <a:spAutoFit/>
          </a:bodyPr>
          <a:lstStyle/>
          <a:p>
            <a:r>
              <a:rPr lang="en-US" sz="2800" dirty="0"/>
              <a:t>Join our hands-on HTMX workshop and discover how to enhance your ASP.NET Core Razor Pages with dynamic, interactive features—without heavy JavaScript frameworks! You'll learn how HTMX creates fast, efficient web applications with smooth, server-driven user experiences through real-world examples.</a:t>
            </a:r>
          </a:p>
          <a:p>
            <a:endParaRPr lang="en-US" sz="2800" dirty="0"/>
          </a:p>
          <a:p>
            <a:r>
              <a:rPr lang="en-US" sz="2800" dirty="0"/>
              <a:t>This practical workshop is perfect for developers of all levels. You'll leave with the skills and confidence to implement HTMX in your own projects. Sign up today at </a:t>
            </a:r>
            <a:r>
              <a:rPr lang="en-US" sz="2800" b="1" dirty="0">
                <a:solidFill>
                  <a:schemeClr val="accent5"/>
                </a:solidFill>
              </a:rPr>
              <a:t>http://</a:t>
            </a:r>
            <a:r>
              <a:rPr lang="en-US" sz="2800" b="1" dirty="0" err="1">
                <a:solidFill>
                  <a:schemeClr val="accent5"/>
                </a:solidFill>
              </a:rPr>
              <a:t>htmx-workshop.com</a:t>
            </a:r>
            <a:r>
              <a:rPr lang="en-US" sz="2800" b="1" dirty="0">
                <a:solidFill>
                  <a:schemeClr val="accent5"/>
                </a:solidFill>
              </a:rPr>
              <a:t> </a:t>
            </a:r>
            <a:r>
              <a:rPr lang="en-US" sz="2800" dirty="0"/>
              <a:t>and take your web development to the next level!</a:t>
            </a:r>
          </a:p>
          <a:p>
            <a:pPr marL="247259" marR="0" lvl="1" algn="l" defTabSz="914400" rtl="0" eaLnBrk="1" fontAlgn="auto" latinLnBrk="0" hangingPunct="1">
              <a:lnSpc>
                <a:spcPts val="3160"/>
              </a:lnSpc>
              <a:spcBef>
                <a:spcPts val="0"/>
              </a:spcBef>
              <a:spcAft>
                <a:spcPts val="0"/>
              </a:spcAft>
              <a:buClrTx/>
              <a:buSzTx/>
              <a:tabLst/>
              <a:defRPr/>
            </a:pPr>
            <a:endParaRPr kumimoji="0" lang="en-US" sz="2290" b="0" i="0" u="none" strike="noStrike" kern="1200" cap="none" spc="224" normalizeH="0" baseline="0" noProof="0" dirty="0">
              <a:ln>
                <a:noFill/>
              </a:ln>
              <a:solidFill>
                <a:srgbClr val="231F20"/>
              </a:solidFill>
              <a:effectLst/>
              <a:uLnTx/>
              <a:uFillTx/>
              <a:latin typeface="DM Sans"/>
              <a:ea typeface="DM Sans"/>
              <a:cs typeface="DM Sans"/>
              <a:sym typeface="DM Sans"/>
            </a:endParaRPr>
          </a:p>
        </p:txBody>
      </p:sp>
      <p:sp>
        <p:nvSpPr>
          <p:cNvPr id="14" name="TextBox 14"/>
          <p:cNvSpPr txBox="1"/>
          <p:nvPr/>
        </p:nvSpPr>
        <p:spPr>
          <a:xfrm>
            <a:off x="8498723" y="6552336"/>
            <a:ext cx="4135657" cy="694164"/>
          </a:xfrm>
          <a:prstGeom prst="rect">
            <a:avLst/>
          </a:prstGeom>
        </p:spPr>
        <p:txBody>
          <a:bodyPr lIns="0" tIns="0" rIns="0" bIns="0" rtlCol="0" anchor="t">
            <a:spAutoFit/>
          </a:bodyPr>
          <a:lstStyle/>
          <a:p>
            <a:pPr marL="0" marR="0" lvl="0" indent="0" algn="ctr" defTabSz="914400" rtl="0" eaLnBrk="1" fontAlgn="auto" latinLnBrk="0" hangingPunct="1">
              <a:lnSpc>
                <a:spcPts val="5632"/>
              </a:lnSpc>
              <a:spcBef>
                <a:spcPts val="0"/>
              </a:spcBef>
              <a:spcAft>
                <a:spcPts val="0"/>
              </a:spcAft>
              <a:buClrTx/>
              <a:buSzTx/>
              <a:buFontTx/>
              <a:buNone/>
              <a:tabLst/>
              <a:defRPr/>
            </a:pPr>
            <a:r>
              <a:rPr kumimoji="0" lang="en-US" sz="4081" b="0" i="0" u="none" strike="noStrike" kern="1200" cap="none" spc="399" normalizeH="0" baseline="0" noProof="0" dirty="0">
                <a:ln>
                  <a:noFill/>
                </a:ln>
                <a:solidFill>
                  <a:srgbClr val="FDFBFB"/>
                </a:solidFill>
                <a:effectLst/>
                <a:uLnTx/>
                <a:uFillTx/>
                <a:latin typeface="DM Sans Bold"/>
                <a:ea typeface="DM Sans Bold"/>
                <a:cs typeface="DM Sans Bold"/>
                <a:sym typeface="DM Sans Bold"/>
              </a:rPr>
              <a:t>HYPERTEXT</a:t>
            </a:r>
          </a:p>
        </p:txBody>
      </p:sp>
      <p:pic>
        <p:nvPicPr>
          <p:cNvPr id="1026" name="Picture 2" descr="HTMX Support Plugin for JetBrains IDEs | JetBrains Marketplace">
            <a:extLst>
              <a:ext uri="{FF2B5EF4-FFF2-40B4-BE49-F238E27FC236}">
                <a16:creationId xmlns:a16="http://schemas.microsoft.com/office/drawing/2014/main" id="{6DD9E074-2A22-8102-3595-D2B7A32D76E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33195" y="3253664"/>
            <a:ext cx="4616522" cy="33238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23501"/>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10580377">
            <a:off x="9407140" y="-9309963"/>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2527386" y="5643483"/>
            <a:ext cx="6065708" cy="466025"/>
          </a:xfrm>
          <a:prstGeom prst="rect">
            <a:avLst/>
          </a:prstGeom>
        </p:spPr>
        <p:txBody>
          <a:bodyPr lIns="0" tIns="0" rIns="0" bIns="0" rtlCol="0" anchor="t">
            <a:spAutoFit/>
          </a:bodyPr>
          <a:lstStyle/>
          <a:p>
            <a:pPr marL="0" lvl="0" indent="0" algn="l">
              <a:lnSpc>
                <a:spcPts val="3842"/>
              </a:lnSpc>
              <a:spcBef>
                <a:spcPct val="0"/>
              </a:spcBef>
            </a:pPr>
            <a:r>
              <a:rPr lang="en-US" sz="2744" dirty="0">
                <a:solidFill>
                  <a:srgbClr val="000000"/>
                </a:solidFill>
                <a:latin typeface="DM Sans Italics"/>
                <a:ea typeface="DM Sans Italics"/>
                <a:cs typeface="DM Sans Italics"/>
                <a:sym typeface="DM Sans Italics"/>
              </a:rPr>
              <a:t>cwoodruff@live.com</a:t>
            </a:r>
          </a:p>
        </p:txBody>
      </p:sp>
      <p:sp>
        <p:nvSpPr>
          <p:cNvPr id="5" name="TextBox 5"/>
          <p:cNvSpPr txBox="1"/>
          <p:nvPr/>
        </p:nvSpPr>
        <p:spPr>
          <a:xfrm>
            <a:off x="1561733" y="2105045"/>
            <a:ext cx="8097687" cy="3323987"/>
          </a:xfrm>
          <a:prstGeom prst="rect">
            <a:avLst/>
          </a:prstGeom>
        </p:spPr>
        <p:txBody>
          <a:bodyPr lIns="0" tIns="0" rIns="0" bIns="0" rtlCol="0" anchor="t">
            <a:spAutoFit/>
          </a:bodyPr>
          <a:lstStyle/>
          <a:p>
            <a:pPr marL="0" lvl="0" indent="0" algn="l">
              <a:spcBef>
                <a:spcPct val="0"/>
              </a:spcBef>
            </a:pPr>
            <a:r>
              <a:rPr lang="en-US" sz="7200" spc="924" dirty="0">
                <a:solidFill>
                  <a:srgbClr val="231F20"/>
                </a:solidFill>
                <a:latin typeface="Oswald Bold"/>
                <a:ea typeface="Oswald Bold"/>
                <a:cs typeface="Oswald Bold"/>
                <a:sym typeface="Oswald Bold"/>
              </a:rPr>
              <a:t>THANK'S FOR SPENDING YOUR TIME WITH ME</a:t>
            </a:r>
          </a:p>
        </p:txBody>
      </p:sp>
      <p:sp>
        <p:nvSpPr>
          <p:cNvPr id="8" name="Freeform 8"/>
          <p:cNvSpPr/>
          <p:nvPr/>
        </p:nvSpPr>
        <p:spPr>
          <a:xfrm flipH="1">
            <a:off x="-4254153" y="7476061"/>
            <a:ext cx="11881594" cy="3564478"/>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10" name="Graphic 9" descr="Open envelope with solid fill">
            <a:extLst>
              <a:ext uri="{FF2B5EF4-FFF2-40B4-BE49-F238E27FC236}">
                <a16:creationId xmlns:a16="http://schemas.microsoft.com/office/drawing/2014/main" id="{DCB5BA26-A259-0F3D-7B64-6328084931F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61733" y="5409559"/>
            <a:ext cx="914400" cy="914400"/>
          </a:xfrm>
          <a:prstGeom prst="rect">
            <a:avLst/>
          </a:prstGeom>
        </p:spPr>
      </p:pic>
      <p:pic>
        <p:nvPicPr>
          <p:cNvPr id="12" name="Picture 11" descr="A black background with a black square&#10;&#10;Description automatically generated with medium confidence">
            <a:extLst>
              <a:ext uri="{FF2B5EF4-FFF2-40B4-BE49-F238E27FC236}">
                <a16:creationId xmlns:a16="http://schemas.microsoft.com/office/drawing/2014/main" id="{E775360A-5CBD-77AA-18C4-8A9DCB0C84B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86644" y="6537739"/>
            <a:ext cx="724541" cy="724541"/>
          </a:xfrm>
          <a:prstGeom prst="rect">
            <a:avLst/>
          </a:prstGeom>
        </p:spPr>
      </p:pic>
      <p:sp>
        <p:nvSpPr>
          <p:cNvPr id="13" name="TextBox 4">
            <a:extLst>
              <a:ext uri="{FF2B5EF4-FFF2-40B4-BE49-F238E27FC236}">
                <a16:creationId xmlns:a16="http://schemas.microsoft.com/office/drawing/2014/main" id="{B1227112-EF63-79E9-D40F-A7C748D58906}"/>
              </a:ext>
            </a:extLst>
          </p:cNvPr>
          <p:cNvSpPr txBox="1"/>
          <p:nvPr/>
        </p:nvSpPr>
        <p:spPr>
          <a:xfrm>
            <a:off x="2527386" y="6581134"/>
            <a:ext cx="6065708" cy="466025"/>
          </a:xfrm>
          <a:prstGeom prst="rect">
            <a:avLst/>
          </a:prstGeom>
        </p:spPr>
        <p:txBody>
          <a:bodyPr lIns="0" tIns="0" rIns="0" bIns="0" rtlCol="0" anchor="t">
            <a:spAutoFit/>
          </a:bodyPr>
          <a:lstStyle/>
          <a:p>
            <a:pPr marL="0" lvl="0" indent="0" algn="l">
              <a:lnSpc>
                <a:spcPts val="3842"/>
              </a:lnSpc>
              <a:spcBef>
                <a:spcPct val="0"/>
              </a:spcBef>
            </a:pPr>
            <a:r>
              <a:rPr lang="en-US" sz="2744" dirty="0">
                <a:solidFill>
                  <a:srgbClr val="000000"/>
                </a:solidFill>
                <a:latin typeface="DM Sans Italics"/>
                <a:ea typeface="DM Sans Italics"/>
                <a:cs typeface="DM Sans Italics"/>
                <a:sym typeface="DM Sans Italics"/>
              </a:rPr>
              <a:t>@cwoodruff</a:t>
            </a:r>
          </a:p>
        </p:txBody>
      </p:sp>
      <p:pic>
        <p:nvPicPr>
          <p:cNvPr id="15" name="Picture 14" descr="A black background with a black square&#10;&#10;Description automatically generated with medium confidence">
            <a:extLst>
              <a:ext uri="{FF2B5EF4-FFF2-40B4-BE49-F238E27FC236}">
                <a16:creationId xmlns:a16="http://schemas.microsoft.com/office/drawing/2014/main" id="{41D5788E-149A-716E-8C92-2C9F29FA65D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21791" y="7395642"/>
            <a:ext cx="901247" cy="901247"/>
          </a:xfrm>
          <a:prstGeom prst="rect">
            <a:avLst/>
          </a:prstGeom>
        </p:spPr>
      </p:pic>
      <p:sp>
        <p:nvSpPr>
          <p:cNvPr id="16" name="TextBox 4">
            <a:extLst>
              <a:ext uri="{FF2B5EF4-FFF2-40B4-BE49-F238E27FC236}">
                <a16:creationId xmlns:a16="http://schemas.microsoft.com/office/drawing/2014/main" id="{63715D2C-106E-DAC4-2BBD-3C0E672E8A96}"/>
              </a:ext>
            </a:extLst>
          </p:cNvPr>
          <p:cNvSpPr txBox="1"/>
          <p:nvPr/>
        </p:nvSpPr>
        <p:spPr>
          <a:xfrm>
            <a:off x="2527386" y="7471250"/>
            <a:ext cx="6065708" cy="466025"/>
          </a:xfrm>
          <a:prstGeom prst="rect">
            <a:avLst/>
          </a:prstGeom>
        </p:spPr>
        <p:txBody>
          <a:bodyPr lIns="0" tIns="0" rIns="0" bIns="0" rtlCol="0" anchor="t">
            <a:spAutoFit/>
          </a:bodyPr>
          <a:lstStyle/>
          <a:p>
            <a:pPr marL="0" lvl="0" indent="0" algn="l">
              <a:lnSpc>
                <a:spcPts val="3842"/>
              </a:lnSpc>
              <a:spcBef>
                <a:spcPct val="0"/>
              </a:spcBef>
            </a:pPr>
            <a:r>
              <a:rPr lang="en-US" sz="2744" dirty="0">
                <a:solidFill>
                  <a:srgbClr val="000000"/>
                </a:solidFill>
                <a:latin typeface="DM Sans Italics"/>
                <a:ea typeface="DM Sans Italics"/>
                <a:cs typeface="DM Sans Italics"/>
                <a:sym typeface="DM Sans Italics"/>
              </a:rPr>
              <a:t>https://mastodon.social/@cwoodruff</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5307472" y="6672678"/>
            <a:ext cx="7673056" cy="7673056"/>
          </a:xfrm>
          <a:custGeom>
            <a:avLst/>
            <a:gdLst/>
            <a:ahLst/>
            <a:cxnLst/>
            <a:rect l="l" t="t" r="r" b="b"/>
            <a:pathLst>
              <a:path w="7673056" h="7673056">
                <a:moveTo>
                  <a:pt x="0" y="0"/>
                </a:moveTo>
                <a:lnTo>
                  <a:pt x="7673056" y="0"/>
                </a:lnTo>
                <a:lnTo>
                  <a:pt x="7673056" y="7673056"/>
                </a:lnTo>
                <a:lnTo>
                  <a:pt x="0" y="76730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024816" y="5501099"/>
            <a:ext cx="2238367" cy="2238367"/>
          </a:xfrm>
          <a:custGeom>
            <a:avLst/>
            <a:gdLst/>
            <a:ahLst/>
            <a:cxnLst/>
            <a:rect l="l" t="t" r="r" b="b"/>
            <a:pathLst>
              <a:path w="2238367" h="2238367">
                <a:moveTo>
                  <a:pt x="0" y="0"/>
                </a:moveTo>
                <a:lnTo>
                  <a:pt x="2238368" y="0"/>
                </a:lnTo>
                <a:lnTo>
                  <a:pt x="2238368" y="2238367"/>
                </a:lnTo>
                <a:lnTo>
                  <a:pt x="0" y="22383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8663659" y="6071953"/>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11539534" y="7377531"/>
            <a:ext cx="2238367" cy="2238367"/>
          </a:xfrm>
          <a:custGeom>
            <a:avLst/>
            <a:gdLst/>
            <a:ahLst/>
            <a:cxnLst/>
            <a:rect l="l" t="t" r="r" b="b"/>
            <a:pathLst>
              <a:path w="2238367" h="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4510099" y="7377531"/>
            <a:ext cx="2238367" cy="2238367"/>
          </a:xfrm>
          <a:custGeom>
            <a:avLst/>
            <a:gdLst/>
            <a:ahLst/>
            <a:cxnLst/>
            <a:rect l="l" t="t" r="r" b="b"/>
            <a:pathLst>
              <a:path w="2238367" h="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a:off x="12106315" y="7936159"/>
            <a:ext cx="1104804" cy="1121111"/>
          </a:xfrm>
          <a:custGeom>
            <a:avLst/>
            <a:gdLst/>
            <a:ahLst/>
            <a:cxnLst/>
            <a:rect l="l" t="t" r="r" b="b"/>
            <a:pathLst>
              <a:path w="1104804" h="1121111">
                <a:moveTo>
                  <a:pt x="0" y="0"/>
                </a:moveTo>
                <a:lnTo>
                  <a:pt x="1104805" y="0"/>
                </a:lnTo>
                <a:lnTo>
                  <a:pt x="1104805" y="1121111"/>
                </a:lnTo>
                <a:lnTo>
                  <a:pt x="0" y="112111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0" name="Group 10"/>
          <p:cNvGrpSpPr/>
          <p:nvPr/>
        </p:nvGrpSpPr>
        <p:grpSpPr>
          <a:xfrm>
            <a:off x="1200031" y="2908943"/>
            <a:ext cx="4622792" cy="864710"/>
            <a:chOff x="0" y="-57150"/>
            <a:chExt cx="914964" cy="227743"/>
          </a:xfrm>
        </p:grpSpPr>
        <p:sp>
          <p:nvSpPr>
            <p:cNvPr id="11" name="Freeform 11"/>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txBody>
            <a:bodyPr/>
            <a:lstStyle/>
            <a:p>
              <a:endParaRPr lang="en-US"/>
            </a:p>
          </p:txBody>
        </p:sp>
        <p:sp>
          <p:nvSpPr>
            <p:cNvPr id="12" name="TextBox 12"/>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800" spc="29" dirty="0">
                  <a:solidFill>
                    <a:srgbClr val="FFFFFF"/>
                  </a:solidFill>
                  <a:latin typeface="DM Sans Bold"/>
                  <a:ea typeface="DM Sans Bold"/>
                  <a:cs typeface="DM Sans Bold"/>
                  <a:sym typeface="DM Sans Bold"/>
                </a:rPr>
                <a:t>Learn About HTMX</a:t>
              </a:r>
            </a:p>
          </p:txBody>
        </p:sp>
      </p:grpSp>
      <p:sp>
        <p:nvSpPr>
          <p:cNvPr id="13" name="TextBox 13"/>
          <p:cNvSpPr txBox="1"/>
          <p:nvPr/>
        </p:nvSpPr>
        <p:spPr>
          <a:xfrm>
            <a:off x="2887170" y="1277407"/>
            <a:ext cx="11552977" cy="1166783"/>
          </a:xfrm>
          <a:prstGeom prst="rect">
            <a:avLst/>
          </a:prstGeom>
        </p:spPr>
        <p:txBody>
          <a:bodyPr lIns="0" tIns="0" rIns="0" bIns="0" rtlCol="0" anchor="t">
            <a:spAutoFit/>
          </a:bodyPr>
          <a:lstStyle/>
          <a:p>
            <a:pPr algn="ctr">
              <a:lnSpc>
                <a:spcPts val="9587"/>
              </a:lnSpc>
            </a:pPr>
            <a:r>
              <a:rPr lang="en-US" sz="6947" spc="368" dirty="0">
                <a:solidFill>
                  <a:srgbClr val="231F20"/>
                </a:solidFill>
                <a:latin typeface="Oswald Bold"/>
                <a:ea typeface="Oswald Bold"/>
                <a:cs typeface="Oswald Bold"/>
                <a:sym typeface="Oswald Bold"/>
              </a:rPr>
              <a:t>GOALS AND OBJECTIVES</a:t>
            </a:r>
          </a:p>
        </p:txBody>
      </p:sp>
      <p:sp>
        <p:nvSpPr>
          <p:cNvPr id="14" name="TextBox 14"/>
          <p:cNvSpPr txBox="1"/>
          <p:nvPr/>
        </p:nvSpPr>
        <p:spPr>
          <a:xfrm>
            <a:off x="1830975" y="4045241"/>
            <a:ext cx="3360904" cy="2392442"/>
          </a:xfrm>
          <a:prstGeom prst="rect">
            <a:avLst/>
          </a:prstGeom>
        </p:spPr>
        <p:txBody>
          <a:bodyPr lIns="0" tIns="0" rIns="0" bIns="0" rtlCol="0" anchor="t">
            <a:spAutoFit/>
          </a:bodyPr>
          <a:lstStyle/>
          <a:p>
            <a:pPr marL="0" lvl="0" indent="0" algn="ctr">
              <a:lnSpc>
                <a:spcPts val="2774"/>
              </a:lnSpc>
              <a:spcBef>
                <a:spcPct val="0"/>
              </a:spcBef>
            </a:pPr>
            <a:r>
              <a:rPr lang="en-US" sz="2010" spc="197" dirty="0">
                <a:solidFill>
                  <a:srgbClr val="231F20"/>
                </a:solidFill>
                <a:latin typeface="DM Sans"/>
                <a:ea typeface="DM Sans"/>
                <a:cs typeface="DM Sans"/>
                <a:sym typeface="DM Sans"/>
              </a:rPr>
              <a:t>Lorem ipsum dolor sit </a:t>
            </a:r>
            <a:r>
              <a:rPr lang="en-US" sz="2010" spc="197" dirty="0" err="1">
                <a:solidFill>
                  <a:srgbClr val="231F20"/>
                </a:solidFill>
                <a:latin typeface="DM Sans"/>
                <a:ea typeface="DM Sans"/>
                <a:cs typeface="DM Sans"/>
                <a:sym typeface="DM Sans"/>
              </a:rPr>
              <a:t>amet</a:t>
            </a:r>
            <a:r>
              <a:rPr lang="en-US" sz="2010" spc="197" dirty="0">
                <a:solidFill>
                  <a:srgbClr val="231F20"/>
                </a:solidFill>
                <a:latin typeface="DM Sans"/>
                <a:ea typeface="DM Sans"/>
                <a:cs typeface="DM Sans"/>
                <a:sym typeface="DM Sans"/>
              </a:rPr>
              <a:t>, </a:t>
            </a:r>
            <a:r>
              <a:rPr lang="en-US" sz="2010" spc="197" dirty="0" err="1">
                <a:solidFill>
                  <a:srgbClr val="231F20"/>
                </a:solidFill>
                <a:latin typeface="DM Sans"/>
                <a:ea typeface="DM Sans"/>
                <a:cs typeface="DM Sans"/>
                <a:sym typeface="DM Sans"/>
              </a:rPr>
              <a:t>consectetur</a:t>
            </a:r>
            <a:r>
              <a:rPr lang="en-US" sz="2010" spc="197" dirty="0">
                <a:solidFill>
                  <a:srgbClr val="231F20"/>
                </a:solidFill>
                <a:latin typeface="DM Sans"/>
                <a:ea typeface="DM Sans"/>
                <a:cs typeface="DM Sans"/>
                <a:sym typeface="DM Sans"/>
              </a:rPr>
              <a:t> </a:t>
            </a:r>
            <a:r>
              <a:rPr lang="en-US" sz="2010" spc="197" dirty="0" err="1">
                <a:solidFill>
                  <a:srgbClr val="231F20"/>
                </a:solidFill>
                <a:latin typeface="DM Sans"/>
                <a:ea typeface="DM Sans"/>
                <a:cs typeface="DM Sans"/>
                <a:sym typeface="DM Sans"/>
              </a:rPr>
              <a:t>adipiscing</a:t>
            </a:r>
            <a:r>
              <a:rPr lang="en-US" sz="2010" spc="197" dirty="0">
                <a:solidFill>
                  <a:srgbClr val="231F20"/>
                </a:solidFill>
                <a:latin typeface="DM Sans"/>
                <a:ea typeface="DM Sans"/>
                <a:cs typeface="DM Sans"/>
                <a:sym typeface="DM Sans"/>
              </a:rPr>
              <a:t> </a:t>
            </a:r>
            <a:r>
              <a:rPr lang="en-US" sz="2010" spc="197" dirty="0" err="1">
                <a:solidFill>
                  <a:srgbClr val="231F20"/>
                </a:solidFill>
                <a:latin typeface="DM Sans"/>
                <a:ea typeface="DM Sans"/>
                <a:cs typeface="DM Sans"/>
                <a:sym typeface="DM Sans"/>
              </a:rPr>
              <a:t>elit</a:t>
            </a:r>
            <a:r>
              <a:rPr lang="en-US" sz="2010" spc="197" dirty="0">
                <a:solidFill>
                  <a:srgbClr val="231F20"/>
                </a:solidFill>
                <a:latin typeface="DM Sans"/>
                <a:ea typeface="DM Sans"/>
                <a:cs typeface="DM Sans"/>
                <a:sym typeface="DM Sans"/>
              </a:rPr>
              <a:t>. Duis </a:t>
            </a:r>
            <a:r>
              <a:rPr lang="en-US" sz="2010" spc="197" dirty="0" err="1">
                <a:solidFill>
                  <a:srgbClr val="231F20"/>
                </a:solidFill>
                <a:latin typeface="DM Sans"/>
                <a:ea typeface="DM Sans"/>
                <a:cs typeface="DM Sans"/>
                <a:sym typeface="DM Sans"/>
              </a:rPr>
              <a:t>vulputate</a:t>
            </a:r>
            <a:r>
              <a:rPr lang="en-US" sz="2010" spc="197" dirty="0">
                <a:solidFill>
                  <a:srgbClr val="231F20"/>
                </a:solidFill>
                <a:latin typeface="DM Sans"/>
                <a:ea typeface="DM Sans"/>
                <a:cs typeface="DM Sans"/>
                <a:sym typeface="DM Sans"/>
              </a:rPr>
              <a:t> </a:t>
            </a:r>
            <a:r>
              <a:rPr lang="en-US" sz="2010" spc="197" dirty="0" err="1">
                <a:solidFill>
                  <a:srgbClr val="231F20"/>
                </a:solidFill>
                <a:latin typeface="DM Sans"/>
                <a:ea typeface="DM Sans"/>
                <a:cs typeface="DM Sans"/>
                <a:sym typeface="DM Sans"/>
              </a:rPr>
              <a:t>nulla</a:t>
            </a:r>
            <a:r>
              <a:rPr lang="en-US" sz="2010" spc="197" dirty="0">
                <a:solidFill>
                  <a:srgbClr val="231F20"/>
                </a:solidFill>
                <a:latin typeface="DM Sans"/>
                <a:ea typeface="DM Sans"/>
                <a:cs typeface="DM Sans"/>
                <a:sym typeface="DM Sans"/>
              </a:rPr>
              <a:t> at ante </a:t>
            </a:r>
            <a:r>
              <a:rPr lang="en-US" sz="2010" spc="197" dirty="0" err="1">
                <a:solidFill>
                  <a:srgbClr val="231F20"/>
                </a:solidFill>
                <a:latin typeface="DM Sans"/>
                <a:ea typeface="DM Sans"/>
                <a:cs typeface="DM Sans"/>
                <a:sym typeface="DM Sans"/>
              </a:rPr>
              <a:t>rhoncus</a:t>
            </a:r>
            <a:r>
              <a:rPr lang="en-US" sz="2010" spc="197" dirty="0">
                <a:solidFill>
                  <a:srgbClr val="231F20"/>
                </a:solidFill>
                <a:latin typeface="DM Sans"/>
                <a:ea typeface="DM Sans"/>
                <a:cs typeface="DM Sans"/>
                <a:sym typeface="DM Sans"/>
              </a:rPr>
              <a:t>, vel </a:t>
            </a:r>
            <a:r>
              <a:rPr lang="en-US" sz="2010" spc="197" dirty="0" err="1">
                <a:solidFill>
                  <a:srgbClr val="231F20"/>
                </a:solidFill>
                <a:latin typeface="DM Sans"/>
                <a:ea typeface="DM Sans"/>
                <a:cs typeface="DM Sans"/>
                <a:sym typeface="DM Sans"/>
              </a:rPr>
              <a:t>efficitur</a:t>
            </a:r>
            <a:r>
              <a:rPr lang="en-US" sz="2010" spc="197" dirty="0">
                <a:solidFill>
                  <a:srgbClr val="231F20"/>
                </a:solidFill>
                <a:latin typeface="DM Sans"/>
                <a:ea typeface="DM Sans"/>
                <a:cs typeface="DM Sans"/>
                <a:sym typeface="DM Sans"/>
              </a:rPr>
              <a:t> </a:t>
            </a:r>
            <a:r>
              <a:rPr lang="en-US" sz="2010" spc="197" dirty="0" err="1">
                <a:solidFill>
                  <a:srgbClr val="231F20"/>
                </a:solidFill>
                <a:latin typeface="DM Sans"/>
                <a:ea typeface="DM Sans"/>
                <a:cs typeface="DM Sans"/>
                <a:sym typeface="DM Sans"/>
              </a:rPr>
              <a:t>felis</a:t>
            </a:r>
            <a:r>
              <a:rPr lang="en-US" sz="2010" spc="197" dirty="0">
                <a:solidFill>
                  <a:srgbClr val="231F20"/>
                </a:solidFill>
                <a:latin typeface="DM Sans"/>
                <a:ea typeface="DM Sans"/>
                <a:cs typeface="DM Sans"/>
                <a:sym typeface="DM Sans"/>
              </a:rPr>
              <a:t> </a:t>
            </a:r>
            <a:r>
              <a:rPr lang="en-US" sz="2010" spc="197" dirty="0" err="1">
                <a:solidFill>
                  <a:srgbClr val="231F20"/>
                </a:solidFill>
                <a:latin typeface="DM Sans"/>
                <a:ea typeface="DM Sans"/>
                <a:cs typeface="DM Sans"/>
                <a:sym typeface="DM Sans"/>
              </a:rPr>
              <a:t>condimentum</a:t>
            </a:r>
            <a:r>
              <a:rPr lang="en-US" sz="2010" spc="197" dirty="0">
                <a:solidFill>
                  <a:srgbClr val="231F20"/>
                </a:solidFill>
                <a:latin typeface="DM Sans"/>
                <a:ea typeface="DM Sans"/>
                <a:cs typeface="DM Sans"/>
                <a:sym typeface="DM Sans"/>
              </a:rPr>
              <a:t>. Proin </a:t>
            </a:r>
            <a:r>
              <a:rPr lang="en-US" sz="2010" spc="197" dirty="0" err="1">
                <a:solidFill>
                  <a:srgbClr val="231F20"/>
                </a:solidFill>
                <a:latin typeface="DM Sans"/>
                <a:ea typeface="DM Sans"/>
                <a:cs typeface="DM Sans"/>
                <a:sym typeface="DM Sans"/>
              </a:rPr>
              <a:t>odio</a:t>
            </a:r>
            <a:r>
              <a:rPr lang="en-US" sz="2010" spc="197" dirty="0">
                <a:solidFill>
                  <a:srgbClr val="231F20"/>
                </a:solidFill>
                <a:latin typeface="DM Sans"/>
                <a:ea typeface="DM Sans"/>
                <a:cs typeface="DM Sans"/>
                <a:sym typeface="DM Sans"/>
              </a:rPr>
              <a:t> </a:t>
            </a:r>
            <a:r>
              <a:rPr lang="en-US" sz="2010" spc="197" dirty="0" err="1">
                <a:solidFill>
                  <a:srgbClr val="231F20"/>
                </a:solidFill>
                <a:latin typeface="DM Sans"/>
                <a:ea typeface="DM Sans"/>
                <a:cs typeface="DM Sans"/>
                <a:sym typeface="DM Sans"/>
              </a:rPr>
              <a:t>odio</a:t>
            </a:r>
            <a:r>
              <a:rPr lang="en-US" sz="2010" spc="197" dirty="0">
                <a:solidFill>
                  <a:srgbClr val="231F20"/>
                </a:solidFill>
                <a:latin typeface="DM Sans"/>
                <a:ea typeface="DM Sans"/>
                <a:cs typeface="DM Sans"/>
                <a:sym typeface="DM Sans"/>
              </a:rPr>
              <a:t>.</a:t>
            </a:r>
          </a:p>
        </p:txBody>
      </p:sp>
      <p:grpSp>
        <p:nvGrpSpPr>
          <p:cNvPr id="15" name="Group 15"/>
          <p:cNvGrpSpPr/>
          <p:nvPr/>
        </p:nvGrpSpPr>
        <p:grpSpPr>
          <a:xfrm>
            <a:off x="6807495" y="2908943"/>
            <a:ext cx="4673008" cy="864710"/>
            <a:chOff x="0" y="-57150"/>
            <a:chExt cx="914964" cy="227743"/>
          </a:xfrm>
        </p:grpSpPr>
        <p:sp>
          <p:nvSpPr>
            <p:cNvPr id="16" name="Freeform 16"/>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txBody>
            <a:bodyPr/>
            <a:lstStyle/>
            <a:p>
              <a:endParaRPr lang="en-US"/>
            </a:p>
          </p:txBody>
        </p:sp>
        <p:sp>
          <p:nvSpPr>
            <p:cNvPr id="17" name="TextBox 17"/>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800" spc="29" dirty="0">
                  <a:solidFill>
                    <a:srgbClr val="FFFFFF"/>
                  </a:solidFill>
                  <a:latin typeface="DM Sans Bold"/>
                  <a:ea typeface="DM Sans Bold"/>
                  <a:cs typeface="DM Sans Bold"/>
                  <a:sym typeface="DM Sans Bold"/>
                </a:rPr>
                <a:t>Walk through Examples</a:t>
              </a:r>
            </a:p>
          </p:txBody>
        </p:sp>
      </p:grpSp>
      <p:sp>
        <p:nvSpPr>
          <p:cNvPr id="18" name="TextBox 18"/>
          <p:cNvSpPr txBox="1"/>
          <p:nvPr/>
        </p:nvSpPr>
        <p:spPr>
          <a:xfrm>
            <a:off x="6138875" y="4042536"/>
            <a:ext cx="6254887" cy="1363742"/>
          </a:xfrm>
          <a:prstGeom prst="rect">
            <a:avLst/>
          </a:prstGeom>
        </p:spPr>
        <p:txBody>
          <a:bodyPr lIns="0" tIns="0" rIns="0" bIns="0" rtlCol="0" anchor="t">
            <a:spAutoFit/>
          </a:bodyPr>
          <a:lstStyle/>
          <a:p>
            <a:pPr marL="0" lvl="0" indent="0" algn="ctr">
              <a:lnSpc>
                <a:spcPts val="2774"/>
              </a:lnSpc>
              <a:spcBef>
                <a:spcPct val="0"/>
              </a:spcBef>
            </a:pPr>
            <a:r>
              <a:rPr lang="en-US" sz="2010" spc="197">
                <a:solidFill>
                  <a:srgbClr val="231F20"/>
                </a:solidFill>
                <a:latin typeface="DM Sans"/>
                <a:ea typeface="DM Sans"/>
                <a:cs typeface="DM Sans"/>
                <a:sym typeface="DM Sans"/>
              </a:rPr>
              <a:t>Lorem ipsum dolor sit amet, consectetur adipiscing elit. Duis vulputate nulla at ante rhoncus, vel efficitur felis condimentum. Proin odio odio.</a:t>
            </a:r>
          </a:p>
        </p:txBody>
      </p:sp>
      <p:grpSp>
        <p:nvGrpSpPr>
          <p:cNvPr id="19" name="Group 19"/>
          <p:cNvGrpSpPr/>
          <p:nvPr/>
        </p:nvGrpSpPr>
        <p:grpSpPr>
          <a:xfrm>
            <a:off x="12684706" y="2901217"/>
            <a:ext cx="4673008" cy="864710"/>
            <a:chOff x="0" y="-57150"/>
            <a:chExt cx="914964" cy="227743"/>
          </a:xfrm>
        </p:grpSpPr>
        <p:sp>
          <p:nvSpPr>
            <p:cNvPr id="20" name="Freeform 20"/>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txBody>
            <a:bodyPr/>
            <a:lstStyle/>
            <a:p>
              <a:endParaRPr lang="en-US"/>
            </a:p>
          </p:txBody>
        </p:sp>
        <p:sp>
          <p:nvSpPr>
            <p:cNvPr id="21" name="TextBox 21"/>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981" spc="29" dirty="0">
                  <a:solidFill>
                    <a:srgbClr val="FFFFFF"/>
                  </a:solidFill>
                  <a:latin typeface="DM Sans Bold"/>
                  <a:ea typeface="DM Sans Bold"/>
                  <a:cs typeface="DM Sans Bold"/>
                  <a:sym typeface="DM Sans Bold"/>
                </a:rPr>
                <a:t>Fix a Business App</a:t>
              </a:r>
            </a:p>
          </p:txBody>
        </p:sp>
      </p:grpSp>
      <p:sp>
        <p:nvSpPr>
          <p:cNvPr id="22" name="TextBox 22"/>
          <p:cNvSpPr txBox="1"/>
          <p:nvPr/>
        </p:nvSpPr>
        <p:spPr>
          <a:xfrm>
            <a:off x="13340758" y="4045241"/>
            <a:ext cx="3360904" cy="2392442"/>
          </a:xfrm>
          <a:prstGeom prst="rect">
            <a:avLst/>
          </a:prstGeom>
        </p:spPr>
        <p:txBody>
          <a:bodyPr lIns="0" tIns="0" rIns="0" bIns="0" rtlCol="0" anchor="t">
            <a:spAutoFit/>
          </a:bodyPr>
          <a:lstStyle/>
          <a:p>
            <a:pPr marL="0" lvl="0" indent="0" algn="ctr">
              <a:lnSpc>
                <a:spcPts val="2774"/>
              </a:lnSpc>
              <a:spcBef>
                <a:spcPct val="0"/>
              </a:spcBef>
            </a:pPr>
            <a:r>
              <a:rPr lang="en-US" sz="2010" spc="197">
                <a:solidFill>
                  <a:srgbClr val="231F20"/>
                </a:solidFill>
                <a:latin typeface="DM Sans"/>
                <a:ea typeface="DM Sans"/>
                <a:cs typeface="DM Sans"/>
                <a:sym typeface="DM Sans"/>
              </a:rPr>
              <a:t>Lorem ipsum dolor sit amet, consectetur adipiscing elit. Duis vulputate nulla at ante rhoncus, vel efficitur felis condimentum. Proin odio odio.</a:t>
            </a:r>
          </a:p>
        </p:txBody>
      </p:sp>
      <p:sp>
        <p:nvSpPr>
          <p:cNvPr id="23" name="Freeform 23"/>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4" name="Freeform 24"/>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pic>
        <p:nvPicPr>
          <p:cNvPr id="26" name="Graphic 25" descr="Question Mark with solid fill">
            <a:extLst>
              <a:ext uri="{FF2B5EF4-FFF2-40B4-BE49-F238E27FC236}">
                <a16:creationId xmlns:a16="http://schemas.microsoft.com/office/drawing/2014/main" id="{19EDA65F-4D15-4BD2-7E7C-F20970EAD9C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56388" y="7929864"/>
            <a:ext cx="1145787" cy="114578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TextBox 3"/>
          <p:cNvSpPr txBox="1"/>
          <p:nvPr/>
        </p:nvSpPr>
        <p:spPr>
          <a:xfrm>
            <a:off x="2720102" y="3030981"/>
            <a:ext cx="12057353" cy="1702517"/>
          </a:xfrm>
          <a:prstGeom prst="rect">
            <a:avLst/>
          </a:prstGeom>
        </p:spPr>
        <p:txBody>
          <a:bodyPr lIns="0" tIns="0" rIns="0" bIns="0" rtlCol="0" anchor="t">
            <a:spAutoFit/>
          </a:bodyPr>
          <a:lstStyle/>
          <a:p>
            <a:pPr marL="0" marR="0" lvl="0" indent="0" algn="l" defTabSz="914400" rtl="0" eaLnBrk="1" fontAlgn="auto" latinLnBrk="0" hangingPunct="1">
              <a:lnSpc>
                <a:spcPts val="13948"/>
              </a:lnSpc>
              <a:spcBef>
                <a:spcPts val="0"/>
              </a:spcBef>
              <a:spcAft>
                <a:spcPts val="0"/>
              </a:spcAft>
              <a:buClrTx/>
              <a:buSzTx/>
              <a:buFontTx/>
              <a:buNone/>
              <a:tabLst/>
              <a:defRPr/>
            </a:pPr>
            <a:r>
              <a:rPr kumimoji="0" lang="en-US" sz="10107" b="0" i="0" u="none" strike="noStrike" kern="1200" cap="none" spc="990" normalizeH="0" baseline="0" noProof="0" dirty="0">
                <a:ln>
                  <a:noFill/>
                </a:ln>
                <a:solidFill>
                  <a:srgbClr val="FFFFFF"/>
                </a:solidFill>
                <a:effectLst/>
                <a:uLnTx/>
                <a:uFillTx/>
                <a:latin typeface="Oswald Bold"/>
                <a:ea typeface="Oswald Bold"/>
                <a:cs typeface="Oswald Bold"/>
                <a:sym typeface="Oswald Bold"/>
              </a:rPr>
              <a:t>WHAT IS HTMX?</a:t>
            </a:r>
          </a:p>
        </p:txBody>
      </p:sp>
      <p:sp>
        <p:nvSpPr>
          <p:cNvPr id="4" name="Freeform 4"/>
          <p:cNvSpPr/>
          <p:nvPr/>
        </p:nvSpPr>
        <p:spPr>
          <a:xfrm>
            <a:off x="13447294" y="-384319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rot="887923">
            <a:off x="13475833" y="-878730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4" name="Group 4"/>
          <p:cNvGrpSpPr/>
          <p:nvPr/>
        </p:nvGrpSpPr>
        <p:grpSpPr>
          <a:xfrm>
            <a:off x="3352800" y="4434807"/>
            <a:ext cx="4571999" cy="2351362"/>
            <a:chOff x="0" y="0"/>
            <a:chExt cx="1075555" cy="862436"/>
          </a:xfrm>
        </p:grpSpPr>
        <p:sp>
          <p:nvSpPr>
            <p:cNvPr id="5" name="Freeform 5"/>
            <p:cNvSpPr/>
            <p:nvPr/>
          </p:nvSpPr>
          <p:spPr>
            <a:xfrm>
              <a:off x="0" y="0"/>
              <a:ext cx="1075555" cy="862436"/>
            </a:xfrm>
            <a:custGeom>
              <a:avLst/>
              <a:gdLst/>
              <a:ahLst/>
              <a:cxnLst/>
              <a:rect l="l" t="t" r="r" b="b"/>
              <a:pathLst>
                <a:path w="1075555" h="862436">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TextBox 6"/>
            <p:cNvSpPr txBox="1"/>
            <p:nvPr/>
          </p:nvSpPr>
          <p:spPr>
            <a:xfrm>
              <a:off x="0" y="-19050"/>
              <a:ext cx="1075555" cy="881486"/>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7" name="Group 7"/>
          <p:cNvGrpSpPr/>
          <p:nvPr/>
        </p:nvGrpSpPr>
        <p:grpSpPr>
          <a:xfrm>
            <a:off x="4260093" y="6895603"/>
            <a:ext cx="2932415" cy="847111"/>
            <a:chOff x="0" y="0"/>
            <a:chExt cx="1075555" cy="310705"/>
          </a:xfrm>
        </p:grpSpPr>
        <p:sp>
          <p:nvSpPr>
            <p:cNvPr id="8" name="Freeform 8"/>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9"/>
            <p:cNvSpPr txBox="1"/>
            <p:nvPr/>
          </p:nvSpPr>
          <p:spPr>
            <a:xfrm>
              <a:off x="0" y="-19050"/>
              <a:ext cx="1075555" cy="329755"/>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p:cNvGrpSpPr/>
          <p:nvPr/>
        </p:nvGrpSpPr>
        <p:grpSpPr>
          <a:xfrm>
            <a:off x="8181564" y="5267602"/>
            <a:ext cx="4571999" cy="2351362"/>
            <a:chOff x="0" y="0"/>
            <a:chExt cx="1075555" cy="862436"/>
          </a:xfrm>
        </p:grpSpPr>
        <p:sp>
          <p:nvSpPr>
            <p:cNvPr id="11" name="Freeform 11"/>
            <p:cNvSpPr/>
            <p:nvPr/>
          </p:nvSpPr>
          <p:spPr>
            <a:xfrm>
              <a:off x="0" y="0"/>
              <a:ext cx="1075555" cy="862436"/>
            </a:xfrm>
            <a:custGeom>
              <a:avLst/>
              <a:gdLst/>
              <a:ahLst/>
              <a:cxnLst/>
              <a:rect l="l" t="t" r="r" b="b"/>
              <a:pathLst>
                <a:path w="1075555" h="862436">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TextBox 12"/>
            <p:cNvSpPr txBox="1"/>
            <p:nvPr/>
          </p:nvSpPr>
          <p:spPr>
            <a:xfrm>
              <a:off x="0" y="-19050"/>
              <a:ext cx="1075555" cy="881486"/>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3" name="Group 13"/>
          <p:cNvGrpSpPr/>
          <p:nvPr/>
        </p:nvGrpSpPr>
        <p:grpSpPr>
          <a:xfrm>
            <a:off x="9070732" y="7742714"/>
            <a:ext cx="2932415" cy="847111"/>
            <a:chOff x="0" y="0"/>
            <a:chExt cx="1075555" cy="310705"/>
          </a:xfrm>
        </p:grpSpPr>
        <p:sp>
          <p:nvSpPr>
            <p:cNvPr id="14" name="Freeform 14"/>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TextBox 15"/>
            <p:cNvSpPr txBox="1"/>
            <p:nvPr/>
          </p:nvSpPr>
          <p:spPr>
            <a:xfrm>
              <a:off x="0" y="-19050"/>
              <a:ext cx="1075555" cy="329755"/>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6" name="Group 16"/>
          <p:cNvGrpSpPr/>
          <p:nvPr/>
        </p:nvGrpSpPr>
        <p:grpSpPr>
          <a:xfrm>
            <a:off x="12969981" y="3632691"/>
            <a:ext cx="4206983" cy="2351362"/>
            <a:chOff x="0" y="0"/>
            <a:chExt cx="1075555" cy="862436"/>
          </a:xfrm>
        </p:grpSpPr>
        <p:sp>
          <p:nvSpPr>
            <p:cNvPr id="17" name="Freeform 17"/>
            <p:cNvSpPr/>
            <p:nvPr/>
          </p:nvSpPr>
          <p:spPr>
            <a:xfrm>
              <a:off x="0" y="0"/>
              <a:ext cx="1075555" cy="862436"/>
            </a:xfrm>
            <a:custGeom>
              <a:avLst/>
              <a:gdLst/>
              <a:ahLst/>
              <a:cxnLst/>
              <a:rect l="l" t="t" r="r" b="b"/>
              <a:pathLst>
                <a:path w="1075555" h="862436">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TextBox 18"/>
            <p:cNvSpPr txBox="1"/>
            <p:nvPr/>
          </p:nvSpPr>
          <p:spPr>
            <a:xfrm>
              <a:off x="0" y="-19050"/>
              <a:ext cx="1075555" cy="881486"/>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9" name="Group 19"/>
          <p:cNvGrpSpPr/>
          <p:nvPr/>
        </p:nvGrpSpPr>
        <p:grpSpPr>
          <a:xfrm>
            <a:off x="13563600" y="6157334"/>
            <a:ext cx="2932415" cy="847111"/>
            <a:chOff x="0" y="0"/>
            <a:chExt cx="1075555" cy="310705"/>
          </a:xfrm>
        </p:grpSpPr>
        <p:sp>
          <p:nvSpPr>
            <p:cNvPr id="20" name="Freeform 20"/>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TextBox 21"/>
            <p:cNvSpPr txBox="1"/>
            <p:nvPr/>
          </p:nvSpPr>
          <p:spPr>
            <a:xfrm>
              <a:off x="0" y="-19050"/>
              <a:ext cx="1075555" cy="329755"/>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2" name="Freeform 22"/>
          <p:cNvSpPr/>
          <p:nvPr/>
        </p:nvSpPr>
        <p:spPr>
          <a:xfrm rot="-1885381">
            <a:off x="12158125" y="7633280"/>
            <a:ext cx="1776375" cy="501826"/>
          </a:xfrm>
          <a:custGeom>
            <a:avLst/>
            <a:gdLst/>
            <a:ahLst/>
            <a:cxnLst/>
            <a:rect l="l" t="t" r="r" b="b"/>
            <a:pathLst>
              <a:path w="1776375" h="501826">
                <a:moveTo>
                  <a:pt x="0" y="0"/>
                </a:moveTo>
                <a:lnTo>
                  <a:pt x="1776374" y="0"/>
                </a:lnTo>
                <a:lnTo>
                  <a:pt x="1776374" y="501826"/>
                </a:lnTo>
                <a:lnTo>
                  <a:pt x="0" y="5018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TextBox 23"/>
          <p:cNvSpPr txBox="1"/>
          <p:nvPr/>
        </p:nvSpPr>
        <p:spPr>
          <a:xfrm>
            <a:off x="1538888" y="1195362"/>
            <a:ext cx="14844112" cy="1594138"/>
          </a:xfrm>
          <a:prstGeom prst="rect">
            <a:avLst/>
          </a:prstGeom>
        </p:spPr>
        <p:txBody>
          <a:bodyPr wrap="square" lIns="0" tIns="0" rIns="0" bIns="0" rtlCol="0" anchor="t">
            <a:spAutoFit/>
          </a:bodyPr>
          <a:lstStyle/>
          <a:p>
            <a:pPr marL="0" marR="0" lvl="0" indent="0" algn="ctr" defTabSz="914400" rtl="0" eaLnBrk="1" fontAlgn="auto" latinLnBrk="0" hangingPunct="1">
              <a:lnSpc>
                <a:spcPts val="13015"/>
              </a:lnSpc>
              <a:spcBef>
                <a:spcPct val="0"/>
              </a:spcBef>
              <a:spcAft>
                <a:spcPts val="0"/>
              </a:spcAft>
              <a:buClrTx/>
              <a:buSzTx/>
              <a:buFontTx/>
              <a:buNone/>
              <a:tabLst/>
              <a:defRPr/>
            </a:pPr>
            <a:r>
              <a:rPr kumimoji="0" lang="en-US" sz="9431" b="0" i="0" u="none" strike="noStrike" kern="1200" cap="none" spc="924" normalizeH="0" baseline="0" noProof="0" dirty="0">
                <a:ln>
                  <a:noFill/>
                </a:ln>
                <a:solidFill>
                  <a:srgbClr val="231F20"/>
                </a:solidFill>
                <a:effectLst/>
                <a:uLnTx/>
                <a:uFillTx/>
                <a:latin typeface="Oswald Bold"/>
                <a:ea typeface="Oswald Bold"/>
                <a:cs typeface="Oswald Bold"/>
                <a:sym typeface="Oswald Bold"/>
              </a:rPr>
              <a:t>HTTPS://HTMX.ORG</a:t>
            </a:r>
          </a:p>
        </p:txBody>
      </p:sp>
      <p:sp>
        <p:nvSpPr>
          <p:cNvPr id="24" name="TextBox 24"/>
          <p:cNvSpPr txBox="1"/>
          <p:nvPr/>
        </p:nvSpPr>
        <p:spPr>
          <a:xfrm>
            <a:off x="4448009" y="7065345"/>
            <a:ext cx="2556583" cy="437107"/>
          </a:xfrm>
          <a:prstGeom prst="rect">
            <a:avLst/>
          </a:prstGeom>
        </p:spPr>
        <p:txBody>
          <a:bodyPr lIns="0" tIns="0" rIns="0" bIns="0" rtlCol="0" anchor="t">
            <a:spAutoFit/>
          </a:bodyPr>
          <a:lstStyle/>
          <a:p>
            <a:pPr marL="0" marR="0" lvl="0" indent="0" algn="ctr" defTabSz="914400" rtl="0" eaLnBrk="1" fontAlgn="auto" latinLnBrk="0" hangingPunct="1">
              <a:lnSpc>
                <a:spcPts val="3737"/>
              </a:lnSpc>
              <a:spcBef>
                <a:spcPct val="0"/>
              </a:spcBef>
              <a:spcAft>
                <a:spcPts val="0"/>
              </a:spcAft>
              <a:buClrTx/>
              <a:buSzTx/>
              <a:buFontTx/>
              <a:buNone/>
              <a:tabLst/>
              <a:defRPr/>
            </a:pPr>
            <a:r>
              <a:rPr kumimoji="0" lang="en-US" sz="2708" b="0" i="0" u="none" strike="noStrike" kern="1200" cap="none" spc="265" normalizeH="0" baseline="0" noProof="0" dirty="0">
                <a:ln>
                  <a:noFill/>
                </a:ln>
                <a:solidFill>
                  <a:srgbClr val="231F20"/>
                </a:solidFill>
                <a:effectLst/>
                <a:uLnTx/>
                <a:uFillTx/>
                <a:latin typeface="Oswald"/>
                <a:ea typeface="Oswald"/>
                <a:cs typeface="Oswald"/>
                <a:sym typeface="Oswald"/>
              </a:rPr>
              <a:t>FACT</a:t>
            </a:r>
          </a:p>
        </p:txBody>
      </p:sp>
      <p:sp>
        <p:nvSpPr>
          <p:cNvPr id="25" name="TextBox 25"/>
          <p:cNvSpPr txBox="1"/>
          <p:nvPr/>
        </p:nvSpPr>
        <p:spPr>
          <a:xfrm>
            <a:off x="3581400" y="4603345"/>
            <a:ext cx="4114799" cy="2215991"/>
          </a:xfrm>
          <a:prstGeom prst="rect">
            <a:avLst/>
          </a:prstGeom>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dirty="0">
                <a:latin typeface="Montserrat Light" panose="00000400000000000000" pitchFamily="2" charset="0"/>
              </a:rPr>
              <a:t>15kB (compressed) JavaScript library, no dependencies</a:t>
            </a:r>
            <a:endParaRPr kumimoji="0" lang="en-US" sz="3600" b="0" i="0" u="none" strike="noStrike" kern="1200" cap="none" spc="0" normalizeH="0" baseline="0" noProof="0" dirty="0">
              <a:ln>
                <a:noFill/>
              </a:ln>
              <a:solidFill>
                <a:srgbClr val="100F0D"/>
              </a:solidFill>
              <a:effectLst/>
              <a:uLnTx/>
              <a:uFillTx/>
              <a:latin typeface="Montserrat Light" panose="00000400000000000000" pitchFamily="2" charset="0"/>
              <a:ea typeface="Montserrat Light"/>
              <a:cs typeface="Montserrat Light"/>
              <a:sym typeface="Montserrat Light"/>
            </a:endParaRPr>
          </a:p>
        </p:txBody>
      </p:sp>
      <p:sp>
        <p:nvSpPr>
          <p:cNvPr id="26" name="TextBox 26"/>
          <p:cNvSpPr txBox="1"/>
          <p:nvPr/>
        </p:nvSpPr>
        <p:spPr>
          <a:xfrm>
            <a:off x="9258648" y="7912457"/>
            <a:ext cx="2556583" cy="437107"/>
          </a:xfrm>
          <a:prstGeom prst="rect">
            <a:avLst/>
          </a:prstGeom>
        </p:spPr>
        <p:txBody>
          <a:bodyPr lIns="0" tIns="0" rIns="0" bIns="0" rtlCol="0" anchor="t">
            <a:spAutoFit/>
          </a:bodyPr>
          <a:lstStyle/>
          <a:p>
            <a:pPr marL="0" marR="0" lvl="0" indent="0" algn="ctr" defTabSz="914400" rtl="0" eaLnBrk="1" fontAlgn="auto" latinLnBrk="0" hangingPunct="1">
              <a:lnSpc>
                <a:spcPts val="3737"/>
              </a:lnSpc>
              <a:spcBef>
                <a:spcPct val="0"/>
              </a:spcBef>
              <a:spcAft>
                <a:spcPts val="0"/>
              </a:spcAft>
              <a:buClrTx/>
              <a:buSzTx/>
              <a:buFontTx/>
              <a:buNone/>
              <a:tabLst/>
              <a:defRPr/>
            </a:pPr>
            <a:r>
              <a:rPr kumimoji="0" lang="en-US" sz="2708" b="0" i="0" u="none" strike="noStrike" kern="1200" cap="none" spc="265" normalizeH="0" baseline="0" noProof="0" dirty="0">
                <a:ln>
                  <a:noFill/>
                </a:ln>
                <a:solidFill>
                  <a:srgbClr val="231F20"/>
                </a:solidFill>
                <a:effectLst/>
                <a:uLnTx/>
                <a:uFillTx/>
                <a:latin typeface="Oswald"/>
                <a:ea typeface="Oswald"/>
                <a:cs typeface="Oswald"/>
                <a:sym typeface="Oswald"/>
              </a:rPr>
              <a:t>FACT</a:t>
            </a:r>
          </a:p>
        </p:txBody>
      </p:sp>
      <p:sp>
        <p:nvSpPr>
          <p:cNvPr id="27" name="TextBox 27"/>
          <p:cNvSpPr txBox="1"/>
          <p:nvPr/>
        </p:nvSpPr>
        <p:spPr>
          <a:xfrm>
            <a:off x="8458200" y="5450456"/>
            <a:ext cx="3962399" cy="1661993"/>
          </a:xfrm>
          <a:prstGeom prst="rect">
            <a:avLst/>
          </a:prstGeom>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dirty="0">
                <a:latin typeface="Montserrat Light" panose="00000400000000000000" pitchFamily="2" charset="0"/>
              </a:rPr>
              <a:t>Created by Carson Gross in 2020</a:t>
            </a:r>
            <a:endParaRPr kumimoji="0" lang="en-US" sz="3600" b="0" i="0" u="none" strike="noStrike" kern="1200" cap="none" spc="0" normalizeH="0" baseline="0" noProof="0" dirty="0">
              <a:ln>
                <a:noFill/>
              </a:ln>
              <a:solidFill>
                <a:srgbClr val="100F0D"/>
              </a:solidFill>
              <a:effectLst/>
              <a:uLnTx/>
              <a:uFillTx/>
              <a:latin typeface="Montserrat Light" panose="00000400000000000000" pitchFamily="2" charset="0"/>
              <a:ea typeface="Montserrat Light"/>
              <a:cs typeface="Montserrat Light"/>
              <a:sym typeface="Montserrat Light"/>
            </a:endParaRPr>
          </a:p>
        </p:txBody>
      </p:sp>
      <p:sp>
        <p:nvSpPr>
          <p:cNvPr id="28" name="TextBox 28"/>
          <p:cNvSpPr txBox="1"/>
          <p:nvPr/>
        </p:nvSpPr>
        <p:spPr>
          <a:xfrm>
            <a:off x="13656908" y="6301231"/>
            <a:ext cx="2556583" cy="437107"/>
          </a:xfrm>
          <a:prstGeom prst="rect">
            <a:avLst/>
          </a:prstGeom>
        </p:spPr>
        <p:txBody>
          <a:bodyPr lIns="0" tIns="0" rIns="0" bIns="0" rtlCol="0" anchor="t">
            <a:spAutoFit/>
          </a:bodyPr>
          <a:lstStyle/>
          <a:p>
            <a:pPr marL="0" marR="0" lvl="0" indent="0" algn="ctr" defTabSz="914400" rtl="0" eaLnBrk="1" fontAlgn="auto" latinLnBrk="0" hangingPunct="1">
              <a:lnSpc>
                <a:spcPts val="3737"/>
              </a:lnSpc>
              <a:spcBef>
                <a:spcPct val="0"/>
              </a:spcBef>
              <a:spcAft>
                <a:spcPts val="0"/>
              </a:spcAft>
              <a:buClrTx/>
              <a:buSzTx/>
              <a:buFontTx/>
              <a:buNone/>
              <a:tabLst/>
              <a:defRPr/>
            </a:pPr>
            <a:r>
              <a:rPr kumimoji="0" lang="en-US" sz="2708" b="0" i="0" u="none" strike="noStrike" kern="1200" cap="none" spc="265" normalizeH="0" baseline="0" noProof="0" dirty="0">
                <a:ln>
                  <a:noFill/>
                </a:ln>
                <a:solidFill>
                  <a:srgbClr val="231F20"/>
                </a:solidFill>
                <a:effectLst/>
                <a:uLnTx/>
                <a:uFillTx/>
                <a:latin typeface="Oswald"/>
                <a:ea typeface="Oswald"/>
                <a:cs typeface="Oswald"/>
                <a:sym typeface="Oswald"/>
              </a:rPr>
              <a:t>FACT</a:t>
            </a:r>
          </a:p>
        </p:txBody>
      </p:sp>
      <p:sp>
        <p:nvSpPr>
          <p:cNvPr id="29" name="TextBox 29"/>
          <p:cNvSpPr txBox="1"/>
          <p:nvPr/>
        </p:nvSpPr>
        <p:spPr>
          <a:xfrm>
            <a:off x="13256422" y="3865075"/>
            <a:ext cx="3583778" cy="1661993"/>
          </a:xfrm>
          <a:prstGeom prst="rect">
            <a:avLst/>
          </a:prstGeom>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3600" b="0" i="0" u="none" strike="noStrike" kern="1200" cap="none" spc="0" normalizeH="0" baseline="0" noProof="0" dirty="0">
                <a:ln>
                  <a:noFill/>
                </a:ln>
                <a:solidFill>
                  <a:srgbClr val="100F0D"/>
                </a:solidFill>
                <a:effectLst/>
                <a:uLnTx/>
                <a:uFillTx/>
                <a:latin typeface="Montserrat Light"/>
                <a:ea typeface="Montserrat Light"/>
                <a:cs typeface="Montserrat Light"/>
                <a:sym typeface="Montserrat Light"/>
              </a:rPr>
              <a:t>(Rewrite of Intercooler, started in 2014)</a:t>
            </a:r>
          </a:p>
        </p:txBody>
      </p:sp>
      <p:sp>
        <p:nvSpPr>
          <p:cNvPr id="30" name="Freeform 30"/>
          <p:cNvSpPr/>
          <p:nvPr/>
        </p:nvSpPr>
        <p:spPr>
          <a:xfrm rot="-8970905" flipH="1">
            <a:off x="7337391" y="7248542"/>
            <a:ext cx="1776375" cy="501826"/>
          </a:xfrm>
          <a:custGeom>
            <a:avLst/>
            <a:gdLst/>
            <a:ahLst/>
            <a:cxnLst/>
            <a:rect l="l" t="t" r="r" b="b"/>
            <a:pathLst>
              <a:path w="1776375" h="501826">
                <a:moveTo>
                  <a:pt x="1776375" y="0"/>
                </a:moveTo>
                <a:lnTo>
                  <a:pt x="0" y="0"/>
                </a:lnTo>
                <a:lnTo>
                  <a:pt x="0" y="501826"/>
                </a:lnTo>
                <a:lnTo>
                  <a:pt x="1776375" y="501826"/>
                </a:lnTo>
                <a:lnTo>
                  <a:pt x="1776375"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TextBox 31"/>
          <p:cNvSpPr txBox="1"/>
          <p:nvPr/>
        </p:nvSpPr>
        <p:spPr>
          <a:xfrm>
            <a:off x="1836286" y="2844075"/>
            <a:ext cx="13708514" cy="397545"/>
          </a:xfrm>
          <a:prstGeom prst="rect">
            <a:avLst/>
          </a:prstGeom>
        </p:spPr>
        <p:txBody>
          <a:bodyPr wrap="square" lIns="0" tIns="0" rIns="0" bIns="0" rtlCol="0" anchor="t">
            <a:spAutoFit/>
          </a:bodyPr>
          <a:lstStyle/>
          <a:p>
            <a:pPr marL="0" marR="0" lvl="0" indent="0" algn="ctr" defTabSz="914400" rtl="0" eaLnBrk="1" fontAlgn="auto" latinLnBrk="0" hangingPunct="1">
              <a:lnSpc>
                <a:spcPts val="306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100F0D"/>
                </a:solidFill>
                <a:effectLst/>
                <a:uLnTx/>
                <a:uFillTx/>
                <a:latin typeface="Montserrat Light"/>
                <a:ea typeface="Montserrat Light"/>
                <a:cs typeface="Montserrat Light"/>
                <a:sym typeface="Montserrat Light"/>
              </a:rPr>
              <a:t>Assists in implementing hypermedia web applications</a:t>
            </a:r>
          </a:p>
        </p:txBody>
      </p:sp>
      <p:sp>
        <p:nvSpPr>
          <p:cNvPr id="32" name="Freeform 32"/>
          <p:cNvSpPr/>
          <p:nvPr/>
        </p:nvSpPr>
        <p:spPr>
          <a:xfrm rot="887923">
            <a:off x="-5959915" y="498262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p:cNvSpPr txBox="1"/>
            <p:nvPr/>
          </p:nvSpPr>
          <p:spPr>
            <a:xfrm>
              <a:off x="0" y="-19050"/>
              <a:ext cx="4816593" cy="831850"/>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TextBox 12"/>
          <p:cNvSpPr txBox="1"/>
          <p:nvPr/>
        </p:nvSpPr>
        <p:spPr>
          <a:xfrm>
            <a:off x="3690980" y="1232286"/>
            <a:ext cx="10906040" cy="1349947"/>
          </a:xfrm>
          <a:prstGeom prst="rect">
            <a:avLst/>
          </a:prstGeom>
        </p:spPr>
        <p:txBody>
          <a:bodyPr lIns="0" tIns="0" rIns="0" bIns="0" rtlCol="0" anchor="t">
            <a:spAutoFit/>
          </a:bodyPr>
          <a:lstStyle/>
          <a:p>
            <a:pPr marL="0" marR="0" lvl="0" indent="0" algn="ctr" defTabSz="914400" rtl="0" eaLnBrk="1" fontAlgn="auto" latinLnBrk="0" hangingPunct="1">
              <a:lnSpc>
                <a:spcPts val="11082"/>
              </a:lnSpc>
              <a:spcBef>
                <a:spcPts val="0"/>
              </a:spcBef>
              <a:spcAft>
                <a:spcPts val="0"/>
              </a:spcAft>
              <a:buClrTx/>
              <a:buSzTx/>
              <a:buFontTx/>
              <a:buNone/>
              <a:tabLst/>
              <a:defRPr/>
            </a:pPr>
            <a:r>
              <a:rPr kumimoji="0" lang="en-US" sz="8030" b="0" i="0" u="none" strike="noStrike" kern="1200" cap="none" spc="786" normalizeH="0" baseline="0" noProof="0" dirty="0">
                <a:ln>
                  <a:noFill/>
                </a:ln>
                <a:solidFill>
                  <a:srgbClr val="FFFFFF"/>
                </a:solidFill>
                <a:effectLst/>
                <a:uLnTx/>
                <a:uFillTx/>
                <a:latin typeface="Oswald Bold"/>
                <a:ea typeface="Oswald Bold"/>
                <a:cs typeface="Oswald Bold"/>
                <a:sym typeface="Oswald Bold"/>
              </a:rPr>
              <a:t>HISTORY LESSON</a:t>
            </a:r>
          </a:p>
        </p:txBody>
      </p:sp>
      <p:pic>
        <p:nvPicPr>
          <p:cNvPr id="2050" name="Picture 2" descr="a timeline of the simplicity of web development in 2014, the complexity in 2019, and HTMX introducing a new simplicity in 2021">
            <a:extLst>
              <a:ext uri="{FF2B5EF4-FFF2-40B4-BE49-F238E27FC236}">
                <a16:creationId xmlns:a16="http://schemas.microsoft.com/office/drawing/2014/main" id="{3B93AADC-2272-8768-2E73-2A0B6D0FBD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083118"/>
            <a:ext cx="18296946" cy="60989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p:cNvSpPr txBox="1"/>
            <p:nvPr/>
          </p:nvSpPr>
          <p:spPr>
            <a:xfrm>
              <a:off x="0" y="-19050"/>
              <a:ext cx="4816593" cy="831850"/>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TextBox 12"/>
          <p:cNvSpPr txBox="1"/>
          <p:nvPr/>
        </p:nvSpPr>
        <p:spPr>
          <a:xfrm>
            <a:off x="3690980" y="1232286"/>
            <a:ext cx="10906040" cy="1349947"/>
          </a:xfrm>
          <a:prstGeom prst="rect">
            <a:avLst/>
          </a:prstGeom>
        </p:spPr>
        <p:txBody>
          <a:bodyPr lIns="0" tIns="0" rIns="0" bIns="0" rtlCol="0" anchor="t">
            <a:spAutoFit/>
          </a:bodyPr>
          <a:lstStyle/>
          <a:p>
            <a:pPr marL="0" marR="0" lvl="0" indent="0" algn="ctr" defTabSz="914400" rtl="0" eaLnBrk="1" fontAlgn="auto" latinLnBrk="0" hangingPunct="1">
              <a:lnSpc>
                <a:spcPts val="11082"/>
              </a:lnSpc>
              <a:spcBef>
                <a:spcPts val="0"/>
              </a:spcBef>
              <a:spcAft>
                <a:spcPts val="0"/>
              </a:spcAft>
              <a:buClrTx/>
              <a:buSzTx/>
              <a:buFontTx/>
              <a:buNone/>
              <a:tabLst/>
              <a:defRPr/>
            </a:pPr>
            <a:r>
              <a:rPr kumimoji="0" lang="en-US" sz="8030" b="0" i="0" u="none" strike="noStrike" kern="1200" cap="none" spc="786" normalizeH="0" baseline="0" noProof="0" dirty="0">
                <a:ln>
                  <a:noFill/>
                </a:ln>
                <a:solidFill>
                  <a:srgbClr val="FFFFFF"/>
                </a:solidFill>
                <a:effectLst/>
                <a:uLnTx/>
                <a:uFillTx/>
                <a:latin typeface="Oswald Bold"/>
                <a:ea typeface="Oswald Bold"/>
                <a:cs typeface="Oswald Bold"/>
                <a:sym typeface="Oswald Bold"/>
              </a:rPr>
              <a:t>HISTORY LESSON</a:t>
            </a:r>
          </a:p>
        </p:txBody>
      </p:sp>
      <p:grpSp>
        <p:nvGrpSpPr>
          <p:cNvPr id="8" name="Group 13">
            <a:extLst>
              <a:ext uri="{FF2B5EF4-FFF2-40B4-BE49-F238E27FC236}">
                <a16:creationId xmlns:a16="http://schemas.microsoft.com/office/drawing/2014/main" id="{F9CAB388-357F-D9B5-4984-9F0CA1675514}"/>
              </a:ext>
            </a:extLst>
          </p:cNvPr>
          <p:cNvGrpSpPr/>
          <p:nvPr/>
        </p:nvGrpSpPr>
        <p:grpSpPr>
          <a:xfrm>
            <a:off x="7095208" y="3517292"/>
            <a:ext cx="9034431" cy="2808103"/>
            <a:chOff x="0" y="0"/>
            <a:chExt cx="1744696" cy="542290"/>
          </a:xfrm>
        </p:grpSpPr>
        <p:sp>
          <p:nvSpPr>
            <p:cNvPr id="9" name="Freeform 14">
              <a:extLst>
                <a:ext uri="{FF2B5EF4-FFF2-40B4-BE49-F238E27FC236}">
                  <a16:creationId xmlns:a16="http://schemas.microsoft.com/office/drawing/2014/main" id="{AAA0C6D8-F923-B3F1-D1D1-4C30229CF9FB}"/>
                </a:ext>
              </a:extLst>
            </p:cNvPr>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10" name="TextBox 15">
              <a:extLst>
                <a:ext uri="{FF2B5EF4-FFF2-40B4-BE49-F238E27FC236}">
                  <a16:creationId xmlns:a16="http://schemas.microsoft.com/office/drawing/2014/main" id="{8AA1C71E-C2DA-825A-80DB-921A0AA8A4C7}"/>
                </a:ext>
              </a:extLst>
            </p:cNvPr>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11" name="TextBox 16">
            <a:extLst>
              <a:ext uri="{FF2B5EF4-FFF2-40B4-BE49-F238E27FC236}">
                <a16:creationId xmlns:a16="http://schemas.microsoft.com/office/drawing/2014/main" id="{11EAC148-59B7-3220-7194-2D16A27D3E2F}"/>
              </a:ext>
            </a:extLst>
          </p:cNvPr>
          <p:cNvSpPr txBox="1"/>
          <p:nvPr/>
        </p:nvSpPr>
        <p:spPr>
          <a:xfrm>
            <a:off x="7224667" y="3767306"/>
            <a:ext cx="8701133" cy="2132700"/>
          </a:xfrm>
          <a:prstGeom prst="rect">
            <a:avLst/>
          </a:prstGeom>
        </p:spPr>
        <p:txBody>
          <a:bodyPr wrap="square" lIns="0" tIns="0" rIns="0" bIns="0" rtlCol="0" anchor="t">
            <a:spAutoFit/>
          </a:bodyPr>
          <a:lstStyle/>
          <a:p>
            <a:pPr marL="213884" lvl="1" algn="l">
              <a:lnSpc>
                <a:spcPct val="150000"/>
              </a:lnSpc>
            </a:pPr>
            <a:r>
              <a:rPr lang="en-US" sz="3200" b="1" spc="194" dirty="0">
                <a:solidFill>
                  <a:srgbClr val="231F20"/>
                </a:solidFill>
                <a:latin typeface="Montserrat Light" panose="00000400000000000000" pitchFamily="2" charset="0"/>
                <a:ea typeface="DM Sans"/>
                <a:cs typeface="DM Sans"/>
                <a:sym typeface="DM Sans"/>
              </a:rPr>
              <a:t>1993-2000 THE SIMPLE WEB</a:t>
            </a:r>
          </a:p>
          <a:p>
            <a:pPr marL="427768" lvl="1" indent="-213884" algn="l">
              <a:lnSpc>
                <a:spcPct val="150000"/>
              </a:lnSpc>
              <a:buFont typeface="Arial"/>
              <a:buChar char="•"/>
            </a:pPr>
            <a:r>
              <a:rPr lang="en-US" sz="3200" spc="194" dirty="0">
                <a:solidFill>
                  <a:srgbClr val="231F20"/>
                </a:solidFill>
                <a:latin typeface="Montserrat Light" panose="00000400000000000000" pitchFamily="2" charset="0"/>
                <a:ea typeface="DM Sans"/>
                <a:cs typeface="DM Sans"/>
                <a:sym typeface="DM Sans"/>
              </a:rPr>
              <a:t>We only had HTML!!</a:t>
            </a:r>
          </a:p>
          <a:p>
            <a:pPr marL="427768" lvl="1" indent="-213884" algn="l">
              <a:lnSpc>
                <a:spcPct val="150000"/>
              </a:lnSpc>
              <a:buFont typeface="Arial"/>
              <a:buChar char="•"/>
            </a:pPr>
            <a:r>
              <a:rPr lang="en-US" sz="3200" spc="194" dirty="0">
                <a:solidFill>
                  <a:srgbClr val="231F20"/>
                </a:solidFill>
                <a:latin typeface="Montserrat Light" panose="00000400000000000000" pitchFamily="2" charset="0"/>
                <a:ea typeface="DM Sans"/>
                <a:cs typeface="DM Sans"/>
                <a:sym typeface="DM Sans"/>
              </a:rPr>
              <a:t>They were called Web Sites</a:t>
            </a:r>
          </a:p>
        </p:txBody>
      </p:sp>
      <p:grpSp>
        <p:nvGrpSpPr>
          <p:cNvPr id="13" name="Group 21">
            <a:extLst>
              <a:ext uri="{FF2B5EF4-FFF2-40B4-BE49-F238E27FC236}">
                <a16:creationId xmlns:a16="http://schemas.microsoft.com/office/drawing/2014/main" id="{C8B8CD1B-3B35-C8E6-C55D-75B96D114186}"/>
              </a:ext>
            </a:extLst>
          </p:cNvPr>
          <p:cNvGrpSpPr/>
          <p:nvPr/>
        </p:nvGrpSpPr>
        <p:grpSpPr>
          <a:xfrm>
            <a:off x="2179166" y="6572062"/>
            <a:ext cx="9034431" cy="2808103"/>
            <a:chOff x="0" y="0"/>
            <a:chExt cx="1744696" cy="542290"/>
          </a:xfrm>
        </p:grpSpPr>
        <p:sp>
          <p:nvSpPr>
            <p:cNvPr id="14" name="Freeform 22">
              <a:extLst>
                <a:ext uri="{FF2B5EF4-FFF2-40B4-BE49-F238E27FC236}">
                  <a16:creationId xmlns:a16="http://schemas.microsoft.com/office/drawing/2014/main" id="{511EE9A5-6057-96A4-C3B1-47A4E90E7708}"/>
                </a:ext>
              </a:extLst>
            </p:cNvPr>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15" name="TextBox 23">
              <a:extLst>
                <a:ext uri="{FF2B5EF4-FFF2-40B4-BE49-F238E27FC236}">
                  <a16:creationId xmlns:a16="http://schemas.microsoft.com/office/drawing/2014/main" id="{3DE68334-97A3-261B-6DA1-082BA96BA23C}"/>
                </a:ext>
              </a:extLst>
            </p:cNvPr>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16" name="TextBox 24">
            <a:extLst>
              <a:ext uri="{FF2B5EF4-FFF2-40B4-BE49-F238E27FC236}">
                <a16:creationId xmlns:a16="http://schemas.microsoft.com/office/drawing/2014/main" id="{6AA8DB67-0004-BB44-98D6-C9234E37C19D}"/>
              </a:ext>
            </a:extLst>
          </p:cNvPr>
          <p:cNvSpPr txBox="1"/>
          <p:nvPr/>
        </p:nvSpPr>
        <p:spPr>
          <a:xfrm>
            <a:off x="2347036" y="6682507"/>
            <a:ext cx="8698690" cy="2604816"/>
          </a:xfrm>
          <a:prstGeom prst="rect">
            <a:avLst/>
          </a:prstGeom>
        </p:spPr>
        <p:txBody>
          <a:bodyPr wrap="square" lIns="0" tIns="0" rIns="0" bIns="0" rtlCol="0" anchor="t">
            <a:spAutoFit/>
          </a:bodyPr>
          <a:lstStyle/>
          <a:p>
            <a:pPr marL="213884" lvl="1" algn="l">
              <a:lnSpc>
                <a:spcPct val="150000"/>
              </a:lnSpc>
            </a:pPr>
            <a:r>
              <a:rPr lang="en-US" sz="3200" b="1" spc="194" dirty="0">
                <a:solidFill>
                  <a:srgbClr val="231F20"/>
                </a:solidFill>
                <a:latin typeface="Montserrat Light" panose="00000400000000000000" pitchFamily="2" charset="0"/>
                <a:ea typeface="DM Sans"/>
                <a:cs typeface="DM Sans"/>
                <a:sym typeface="DM Sans"/>
              </a:rPr>
              <a:t>1996-2007 CORPORATE WEB</a:t>
            </a:r>
          </a:p>
          <a:p>
            <a:pPr marL="427768" lvl="1" indent="-213884" algn="l">
              <a:lnSpc>
                <a:spcPct val="150000"/>
              </a:lnSpc>
              <a:buFont typeface="Arial"/>
              <a:buChar char="•"/>
            </a:pPr>
            <a:r>
              <a:rPr lang="en-US" sz="2800" spc="194" dirty="0">
                <a:solidFill>
                  <a:srgbClr val="231F20"/>
                </a:solidFill>
                <a:latin typeface="Montserrat Light" panose="00000400000000000000" pitchFamily="2" charset="0"/>
                <a:ea typeface="DM Sans"/>
                <a:cs typeface="DM Sans"/>
                <a:sym typeface="DM Sans"/>
              </a:rPr>
              <a:t>ActiveX, Java applets, Flash, Silverlight</a:t>
            </a:r>
          </a:p>
          <a:p>
            <a:pPr marL="427768" lvl="1" indent="-213884" algn="l">
              <a:lnSpc>
                <a:spcPct val="150000"/>
              </a:lnSpc>
              <a:buFont typeface="Arial"/>
              <a:buChar char="•"/>
            </a:pPr>
            <a:r>
              <a:rPr lang="en-US" sz="2800" spc="194" dirty="0">
                <a:solidFill>
                  <a:srgbClr val="231F20"/>
                </a:solidFill>
                <a:latin typeface="Montserrat Light" panose="00000400000000000000" pitchFamily="2" charset="0"/>
                <a:ea typeface="DM Sans"/>
                <a:cs typeface="DM Sans"/>
                <a:sym typeface="DM Sans"/>
              </a:rPr>
              <a:t>CSS and JS in their infancy</a:t>
            </a:r>
          </a:p>
          <a:p>
            <a:pPr marL="427768" lvl="1" indent="-213884" algn="l">
              <a:lnSpc>
                <a:spcPct val="150000"/>
              </a:lnSpc>
              <a:buFont typeface="Arial"/>
              <a:buChar char="•"/>
            </a:pPr>
            <a:r>
              <a:rPr lang="en-US" sz="2800" spc="194" dirty="0">
                <a:solidFill>
                  <a:srgbClr val="231F20"/>
                </a:solidFill>
                <a:latin typeface="Montserrat Light" panose="00000400000000000000" pitchFamily="2" charset="0"/>
                <a:ea typeface="DM Sans"/>
                <a:cs typeface="DM Sans"/>
                <a:sym typeface="DM Sans"/>
              </a:rPr>
              <a:t>SOAP, Calls over HTTP</a:t>
            </a:r>
          </a:p>
        </p:txBody>
      </p:sp>
    </p:spTree>
    <p:extLst>
      <p:ext uri="{BB962C8B-B14F-4D97-AF65-F5344CB8AC3E}">
        <p14:creationId xmlns:p14="http://schemas.microsoft.com/office/powerpoint/2010/main" val="1767460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p:cNvSpPr txBox="1"/>
            <p:nvPr/>
          </p:nvSpPr>
          <p:spPr>
            <a:xfrm>
              <a:off x="0" y="-19050"/>
              <a:ext cx="4816593" cy="831850"/>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TextBox 12"/>
          <p:cNvSpPr txBox="1"/>
          <p:nvPr/>
        </p:nvSpPr>
        <p:spPr>
          <a:xfrm>
            <a:off x="3690980" y="1232286"/>
            <a:ext cx="10906040" cy="1349947"/>
          </a:xfrm>
          <a:prstGeom prst="rect">
            <a:avLst/>
          </a:prstGeom>
        </p:spPr>
        <p:txBody>
          <a:bodyPr lIns="0" tIns="0" rIns="0" bIns="0" rtlCol="0" anchor="t">
            <a:spAutoFit/>
          </a:bodyPr>
          <a:lstStyle/>
          <a:p>
            <a:pPr marL="0" marR="0" lvl="0" indent="0" algn="ctr" defTabSz="914400" rtl="0" eaLnBrk="1" fontAlgn="auto" latinLnBrk="0" hangingPunct="1">
              <a:lnSpc>
                <a:spcPts val="11082"/>
              </a:lnSpc>
              <a:spcBef>
                <a:spcPts val="0"/>
              </a:spcBef>
              <a:spcAft>
                <a:spcPts val="0"/>
              </a:spcAft>
              <a:buClrTx/>
              <a:buSzTx/>
              <a:buFontTx/>
              <a:buNone/>
              <a:tabLst/>
              <a:defRPr/>
            </a:pPr>
            <a:r>
              <a:rPr kumimoji="0" lang="en-US" sz="8030" b="0" i="0" u="none" strike="noStrike" kern="1200" cap="none" spc="786" normalizeH="0" baseline="0" noProof="0" dirty="0">
                <a:ln>
                  <a:noFill/>
                </a:ln>
                <a:solidFill>
                  <a:srgbClr val="FFFFFF"/>
                </a:solidFill>
                <a:effectLst/>
                <a:uLnTx/>
                <a:uFillTx/>
                <a:latin typeface="Oswald Bold"/>
                <a:ea typeface="Oswald Bold"/>
                <a:cs typeface="Oswald Bold"/>
                <a:sym typeface="Oswald Bold"/>
              </a:rPr>
              <a:t>HISTORY LESSON</a:t>
            </a:r>
          </a:p>
        </p:txBody>
      </p:sp>
      <p:grpSp>
        <p:nvGrpSpPr>
          <p:cNvPr id="8" name="Group 13">
            <a:extLst>
              <a:ext uri="{FF2B5EF4-FFF2-40B4-BE49-F238E27FC236}">
                <a16:creationId xmlns:a16="http://schemas.microsoft.com/office/drawing/2014/main" id="{01D452BA-AC82-84CF-833F-061D57C587FA}"/>
              </a:ext>
            </a:extLst>
          </p:cNvPr>
          <p:cNvGrpSpPr/>
          <p:nvPr/>
        </p:nvGrpSpPr>
        <p:grpSpPr>
          <a:xfrm>
            <a:off x="7095208" y="3517292"/>
            <a:ext cx="9034431" cy="2808103"/>
            <a:chOff x="0" y="0"/>
            <a:chExt cx="1744696" cy="542290"/>
          </a:xfrm>
        </p:grpSpPr>
        <p:sp>
          <p:nvSpPr>
            <p:cNvPr id="9" name="Freeform 14">
              <a:extLst>
                <a:ext uri="{FF2B5EF4-FFF2-40B4-BE49-F238E27FC236}">
                  <a16:creationId xmlns:a16="http://schemas.microsoft.com/office/drawing/2014/main" id="{F9BC51A4-1123-E414-61B1-9396044E6A82}"/>
                </a:ext>
              </a:extLst>
            </p:cNvPr>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10" name="TextBox 15">
              <a:extLst>
                <a:ext uri="{FF2B5EF4-FFF2-40B4-BE49-F238E27FC236}">
                  <a16:creationId xmlns:a16="http://schemas.microsoft.com/office/drawing/2014/main" id="{070CC338-DA13-3DFD-24A7-609C143BBFA5}"/>
                </a:ext>
              </a:extLst>
            </p:cNvPr>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11" name="TextBox 16">
            <a:extLst>
              <a:ext uri="{FF2B5EF4-FFF2-40B4-BE49-F238E27FC236}">
                <a16:creationId xmlns:a16="http://schemas.microsoft.com/office/drawing/2014/main" id="{A1F30734-CE97-811C-BA43-95A91BE4E498}"/>
              </a:ext>
            </a:extLst>
          </p:cNvPr>
          <p:cNvSpPr txBox="1"/>
          <p:nvPr/>
        </p:nvSpPr>
        <p:spPr>
          <a:xfrm>
            <a:off x="7261856" y="3655598"/>
            <a:ext cx="8701133" cy="2604816"/>
          </a:xfrm>
          <a:prstGeom prst="rect">
            <a:avLst/>
          </a:prstGeom>
        </p:spPr>
        <p:txBody>
          <a:bodyPr wrap="square" lIns="0" tIns="0" rIns="0" bIns="0" rtlCol="0" anchor="t">
            <a:spAutoFit/>
          </a:bodyPr>
          <a:lstStyle/>
          <a:p>
            <a:pPr marL="213884" lvl="1" algn="l">
              <a:lnSpc>
                <a:spcPct val="150000"/>
              </a:lnSpc>
            </a:pPr>
            <a:r>
              <a:rPr lang="en-US" sz="3200" b="1" spc="194" dirty="0">
                <a:solidFill>
                  <a:srgbClr val="231F20"/>
                </a:solidFill>
                <a:latin typeface="Montserrat Light" panose="00000400000000000000" pitchFamily="2" charset="0"/>
                <a:ea typeface="DM Sans"/>
                <a:cs typeface="DM Sans"/>
                <a:sym typeface="DM Sans"/>
              </a:rPr>
              <a:t>2005-2015 WEB 2.0</a:t>
            </a:r>
          </a:p>
          <a:p>
            <a:pPr marL="427768" lvl="1" indent="-213884" algn="l">
              <a:lnSpc>
                <a:spcPct val="150000"/>
              </a:lnSpc>
              <a:buFont typeface="Arial"/>
              <a:buChar char="•"/>
            </a:pPr>
            <a:r>
              <a:rPr lang="en-US" sz="2800" spc="194" dirty="0">
                <a:solidFill>
                  <a:srgbClr val="231F20"/>
                </a:solidFill>
                <a:latin typeface="Montserrat Light" panose="00000400000000000000" pitchFamily="2" charset="0"/>
                <a:ea typeface="DM Sans"/>
                <a:cs typeface="DM Sans"/>
                <a:sym typeface="DM Sans"/>
              </a:rPr>
              <a:t>Rise of JQuery</a:t>
            </a:r>
          </a:p>
          <a:p>
            <a:pPr marL="427768" lvl="1" indent="-213884" algn="l">
              <a:lnSpc>
                <a:spcPct val="150000"/>
              </a:lnSpc>
              <a:buFont typeface="Arial"/>
              <a:buChar char="•"/>
            </a:pPr>
            <a:r>
              <a:rPr lang="en-US" sz="2800" spc="194" dirty="0">
                <a:solidFill>
                  <a:srgbClr val="231F20"/>
                </a:solidFill>
                <a:latin typeface="Montserrat Light" panose="00000400000000000000" pitchFamily="2" charset="0"/>
                <a:ea typeface="DM Sans"/>
                <a:cs typeface="DM Sans"/>
                <a:sym typeface="DM Sans"/>
              </a:rPr>
              <a:t>Browsers limitations</a:t>
            </a:r>
          </a:p>
          <a:p>
            <a:pPr marL="427768" lvl="1" indent="-213884" algn="l">
              <a:lnSpc>
                <a:spcPct val="150000"/>
              </a:lnSpc>
              <a:buFont typeface="Arial"/>
              <a:buChar char="•"/>
            </a:pPr>
            <a:r>
              <a:rPr lang="en-US" sz="2800" spc="194" dirty="0">
                <a:solidFill>
                  <a:srgbClr val="231F20"/>
                </a:solidFill>
                <a:latin typeface="Montserrat Light" panose="00000400000000000000" pitchFamily="2" charset="0"/>
                <a:ea typeface="DM Sans"/>
                <a:cs typeface="DM Sans"/>
                <a:sym typeface="DM Sans"/>
              </a:rPr>
              <a:t> AJAX ("Asynchronous JS and XML")</a:t>
            </a:r>
          </a:p>
        </p:txBody>
      </p:sp>
      <p:grpSp>
        <p:nvGrpSpPr>
          <p:cNvPr id="13" name="Group 21">
            <a:extLst>
              <a:ext uri="{FF2B5EF4-FFF2-40B4-BE49-F238E27FC236}">
                <a16:creationId xmlns:a16="http://schemas.microsoft.com/office/drawing/2014/main" id="{C7AAC566-DC84-A8F1-878A-749285D5D61C}"/>
              </a:ext>
            </a:extLst>
          </p:cNvPr>
          <p:cNvGrpSpPr/>
          <p:nvPr/>
        </p:nvGrpSpPr>
        <p:grpSpPr>
          <a:xfrm>
            <a:off x="2179166" y="6572062"/>
            <a:ext cx="9034431" cy="2808103"/>
            <a:chOff x="0" y="0"/>
            <a:chExt cx="1744696" cy="542290"/>
          </a:xfrm>
        </p:grpSpPr>
        <p:sp>
          <p:nvSpPr>
            <p:cNvPr id="14" name="Freeform 22">
              <a:extLst>
                <a:ext uri="{FF2B5EF4-FFF2-40B4-BE49-F238E27FC236}">
                  <a16:creationId xmlns:a16="http://schemas.microsoft.com/office/drawing/2014/main" id="{1612CBDB-0651-432D-CCFA-E7C2FD0E11AB}"/>
                </a:ext>
              </a:extLst>
            </p:cNvPr>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15" name="TextBox 23">
              <a:extLst>
                <a:ext uri="{FF2B5EF4-FFF2-40B4-BE49-F238E27FC236}">
                  <a16:creationId xmlns:a16="http://schemas.microsoft.com/office/drawing/2014/main" id="{4AEFE574-69FD-89DB-AA6A-EDDC0AA6B5BA}"/>
                </a:ext>
              </a:extLst>
            </p:cNvPr>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16" name="TextBox 24">
            <a:extLst>
              <a:ext uri="{FF2B5EF4-FFF2-40B4-BE49-F238E27FC236}">
                <a16:creationId xmlns:a16="http://schemas.microsoft.com/office/drawing/2014/main" id="{A053E38A-8B3F-C225-EBA7-17C1D7FF5C67}"/>
              </a:ext>
            </a:extLst>
          </p:cNvPr>
          <p:cNvSpPr txBox="1"/>
          <p:nvPr/>
        </p:nvSpPr>
        <p:spPr>
          <a:xfrm>
            <a:off x="2347036" y="6705626"/>
            <a:ext cx="8698690" cy="2604816"/>
          </a:xfrm>
          <a:prstGeom prst="rect">
            <a:avLst/>
          </a:prstGeom>
        </p:spPr>
        <p:txBody>
          <a:bodyPr wrap="square" lIns="0" tIns="0" rIns="0" bIns="0" rtlCol="0" anchor="t">
            <a:spAutoFit/>
          </a:bodyPr>
          <a:lstStyle/>
          <a:p>
            <a:pPr marL="213884" lvl="1" algn="l">
              <a:lnSpc>
                <a:spcPct val="150000"/>
              </a:lnSpc>
            </a:pPr>
            <a:r>
              <a:rPr lang="en-US" sz="3200" b="1" spc="194" dirty="0">
                <a:solidFill>
                  <a:srgbClr val="231F20"/>
                </a:solidFill>
                <a:latin typeface="Montserrat Light" panose="00000400000000000000" pitchFamily="2" charset="0"/>
                <a:ea typeface="DM Sans"/>
                <a:cs typeface="DM Sans"/>
                <a:sym typeface="DM Sans"/>
              </a:rPr>
              <a:t>2010-2020 SPA DOMINATION</a:t>
            </a:r>
          </a:p>
          <a:p>
            <a:pPr marL="427768" lvl="1" indent="-213884" algn="l">
              <a:lnSpc>
                <a:spcPct val="150000"/>
              </a:lnSpc>
              <a:buFont typeface="Arial"/>
              <a:buChar char="•"/>
            </a:pPr>
            <a:r>
              <a:rPr lang="en-US" sz="2800" spc="194" dirty="0">
                <a:solidFill>
                  <a:srgbClr val="231F20"/>
                </a:solidFill>
                <a:latin typeface="Montserrat Light" panose="00000400000000000000" pitchFamily="2" charset="0"/>
                <a:ea typeface="DM Sans"/>
                <a:cs typeface="DM Sans"/>
                <a:sym typeface="DM Sans"/>
              </a:rPr>
              <a:t>Adoption of HTML5, CSS3, ES5</a:t>
            </a:r>
          </a:p>
          <a:p>
            <a:pPr marL="427768" lvl="1" indent="-213884" algn="l">
              <a:lnSpc>
                <a:spcPct val="150000"/>
              </a:lnSpc>
              <a:buFont typeface="Arial"/>
              <a:buChar char="•"/>
            </a:pPr>
            <a:r>
              <a:rPr lang="en-US" sz="2800" spc="194" dirty="0">
                <a:solidFill>
                  <a:srgbClr val="231F20"/>
                </a:solidFill>
                <a:latin typeface="Montserrat Light" panose="00000400000000000000" pitchFamily="2" charset="0"/>
                <a:ea typeface="DM Sans"/>
                <a:cs typeface="DM Sans"/>
                <a:sym typeface="DM Sans"/>
              </a:rPr>
              <a:t>Mobile HTTP grows</a:t>
            </a:r>
          </a:p>
          <a:p>
            <a:pPr marL="427768" lvl="1" indent="-213884" algn="l">
              <a:lnSpc>
                <a:spcPct val="150000"/>
              </a:lnSpc>
              <a:buFont typeface="Arial"/>
              <a:buChar char="•"/>
            </a:pPr>
            <a:r>
              <a:rPr lang="en-US" sz="2800" spc="194" dirty="0">
                <a:solidFill>
                  <a:srgbClr val="231F20"/>
                </a:solidFill>
                <a:latin typeface="Montserrat Light" panose="00000400000000000000" pitchFamily="2" charset="0"/>
                <a:ea typeface="DM Sans"/>
                <a:cs typeface="DM Sans"/>
                <a:sym typeface="DM Sans"/>
              </a:rPr>
              <a:t>Rise of Single Page Applications (SPA)</a:t>
            </a:r>
          </a:p>
        </p:txBody>
      </p:sp>
    </p:spTree>
    <p:extLst>
      <p:ext uri="{BB962C8B-B14F-4D97-AF65-F5344CB8AC3E}">
        <p14:creationId xmlns:p14="http://schemas.microsoft.com/office/powerpoint/2010/main" val="3713526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p:cNvSpPr txBox="1"/>
            <p:nvPr/>
          </p:nvSpPr>
          <p:spPr>
            <a:xfrm>
              <a:off x="0" y="-19050"/>
              <a:ext cx="4816593" cy="831850"/>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TextBox 12"/>
          <p:cNvSpPr txBox="1"/>
          <p:nvPr/>
        </p:nvSpPr>
        <p:spPr>
          <a:xfrm>
            <a:off x="3690980" y="1232286"/>
            <a:ext cx="10906040" cy="1349947"/>
          </a:xfrm>
          <a:prstGeom prst="rect">
            <a:avLst/>
          </a:prstGeom>
        </p:spPr>
        <p:txBody>
          <a:bodyPr lIns="0" tIns="0" rIns="0" bIns="0" rtlCol="0" anchor="t">
            <a:spAutoFit/>
          </a:bodyPr>
          <a:lstStyle/>
          <a:p>
            <a:pPr marL="0" marR="0" lvl="0" indent="0" algn="ctr" defTabSz="914400" rtl="0" eaLnBrk="1" fontAlgn="auto" latinLnBrk="0" hangingPunct="1">
              <a:lnSpc>
                <a:spcPts val="11082"/>
              </a:lnSpc>
              <a:spcBef>
                <a:spcPts val="0"/>
              </a:spcBef>
              <a:spcAft>
                <a:spcPts val="0"/>
              </a:spcAft>
              <a:buClrTx/>
              <a:buSzTx/>
              <a:buFontTx/>
              <a:buNone/>
              <a:tabLst/>
              <a:defRPr/>
            </a:pPr>
            <a:r>
              <a:rPr kumimoji="0" lang="en-US" sz="8030" b="0" i="0" u="none" strike="noStrike" kern="1200" cap="none" spc="786" normalizeH="0" baseline="0" noProof="0" dirty="0">
                <a:ln>
                  <a:noFill/>
                </a:ln>
                <a:solidFill>
                  <a:srgbClr val="FFFFFF"/>
                </a:solidFill>
                <a:effectLst/>
                <a:uLnTx/>
                <a:uFillTx/>
                <a:latin typeface="Oswald Bold"/>
                <a:ea typeface="Oswald Bold"/>
                <a:cs typeface="Oswald Bold"/>
                <a:sym typeface="Oswald Bold"/>
              </a:rPr>
              <a:t>HISTORY LESSON</a:t>
            </a:r>
          </a:p>
        </p:txBody>
      </p:sp>
      <p:grpSp>
        <p:nvGrpSpPr>
          <p:cNvPr id="13" name="Group 21">
            <a:extLst>
              <a:ext uri="{FF2B5EF4-FFF2-40B4-BE49-F238E27FC236}">
                <a16:creationId xmlns:a16="http://schemas.microsoft.com/office/drawing/2014/main" id="{D6751FF8-3B25-EEC1-317B-1CCC2C42D3EC}"/>
              </a:ext>
            </a:extLst>
          </p:cNvPr>
          <p:cNvGrpSpPr/>
          <p:nvPr/>
        </p:nvGrpSpPr>
        <p:grpSpPr>
          <a:xfrm>
            <a:off x="1905000" y="5067300"/>
            <a:ext cx="9677400" cy="3048000"/>
            <a:chOff x="0" y="0"/>
            <a:chExt cx="1744696" cy="542290"/>
          </a:xfrm>
        </p:grpSpPr>
        <p:sp>
          <p:nvSpPr>
            <p:cNvPr id="14" name="Freeform 22">
              <a:extLst>
                <a:ext uri="{FF2B5EF4-FFF2-40B4-BE49-F238E27FC236}">
                  <a16:creationId xmlns:a16="http://schemas.microsoft.com/office/drawing/2014/main" id="{BD2AEE0C-39B6-6645-23C5-7DAD6BEB8D86}"/>
                </a:ext>
              </a:extLst>
            </p:cNvPr>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15" name="TextBox 23">
              <a:extLst>
                <a:ext uri="{FF2B5EF4-FFF2-40B4-BE49-F238E27FC236}">
                  <a16:creationId xmlns:a16="http://schemas.microsoft.com/office/drawing/2014/main" id="{E7973D6C-E331-20EB-F939-7878A76C2B3F}"/>
                </a:ext>
              </a:extLst>
            </p:cNvPr>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16" name="TextBox 24">
            <a:extLst>
              <a:ext uri="{FF2B5EF4-FFF2-40B4-BE49-F238E27FC236}">
                <a16:creationId xmlns:a16="http://schemas.microsoft.com/office/drawing/2014/main" id="{DB594E15-29D2-CE25-3406-09C49E246854}"/>
              </a:ext>
            </a:extLst>
          </p:cNvPr>
          <p:cNvSpPr txBox="1"/>
          <p:nvPr/>
        </p:nvSpPr>
        <p:spPr>
          <a:xfrm>
            <a:off x="2057400" y="5182842"/>
            <a:ext cx="9296400" cy="2600455"/>
          </a:xfrm>
          <a:prstGeom prst="rect">
            <a:avLst/>
          </a:prstGeom>
        </p:spPr>
        <p:txBody>
          <a:bodyPr wrap="square" lIns="0" tIns="0" rIns="0" bIns="0" rtlCol="0" anchor="t">
            <a:spAutoFit/>
          </a:bodyPr>
          <a:lstStyle/>
          <a:p>
            <a:pPr marL="213884" lvl="1" algn="l">
              <a:lnSpc>
                <a:spcPct val="150000"/>
              </a:lnSpc>
            </a:pPr>
            <a:r>
              <a:rPr lang="en-US" sz="3200" b="1" spc="194" dirty="0">
                <a:solidFill>
                  <a:srgbClr val="231F20"/>
                </a:solidFill>
                <a:latin typeface="Montserrat Light" panose="00000400000000000000" pitchFamily="2" charset="0"/>
                <a:ea typeface="DM Sans"/>
                <a:cs typeface="DM Sans"/>
                <a:sym typeface="DM Sans"/>
              </a:rPr>
              <a:t>2022-NOW LOOKING BACK TO SIMPLE</a:t>
            </a:r>
          </a:p>
          <a:p>
            <a:pPr marL="427768" lvl="1" indent="-213884" algn="l">
              <a:lnSpc>
                <a:spcPct val="150000"/>
              </a:lnSpc>
              <a:buFont typeface="Arial"/>
              <a:buChar char="•"/>
            </a:pPr>
            <a:r>
              <a:rPr lang="en-US" sz="2800" spc="194" dirty="0">
                <a:solidFill>
                  <a:srgbClr val="231F20"/>
                </a:solidFill>
                <a:latin typeface="Montserrat Light" panose="00000400000000000000" pitchFamily="2" charset="0"/>
                <a:ea typeface="DM Sans"/>
                <a:cs typeface="DM Sans"/>
                <a:sym typeface="DM Sans"/>
              </a:rPr>
              <a:t>Rediscovery of Server-Side Dev</a:t>
            </a:r>
          </a:p>
          <a:p>
            <a:pPr marL="427768" lvl="1" indent="-213884" algn="l">
              <a:lnSpc>
                <a:spcPct val="150000"/>
              </a:lnSpc>
              <a:buFont typeface="Arial"/>
              <a:buChar char="•"/>
            </a:pPr>
            <a:r>
              <a:rPr lang="en-US" sz="2800" spc="194" dirty="0">
                <a:solidFill>
                  <a:srgbClr val="231F20"/>
                </a:solidFill>
                <a:latin typeface="Montserrat Light" panose="00000400000000000000" pitchFamily="2" charset="0"/>
                <a:ea typeface="DM Sans"/>
                <a:cs typeface="DM Sans"/>
                <a:sym typeface="DM Sans"/>
              </a:rPr>
              <a:t>React Server Components</a:t>
            </a:r>
          </a:p>
          <a:p>
            <a:pPr marL="427768" lvl="1" indent="-213884" algn="l">
              <a:lnSpc>
                <a:spcPct val="150000"/>
              </a:lnSpc>
              <a:buFont typeface="Arial"/>
              <a:buChar char="•"/>
            </a:pPr>
            <a:r>
              <a:rPr lang="en-US" sz="2800" spc="194" dirty="0">
                <a:solidFill>
                  <a:srgbClr val="231F20"/>
                </a:solidFill>
                <a:latin typeface="Montserrat Light" panose="00000400000000000000" pitchFamily="2" charset="0"/>
                <a:ea typeface="DM Sans"/>
                <a:cs typeface="DM Sans"/>
                <a:sym typeface="DM Sans"/>
              </a:rPr>
              <a:t>Angular Server-side rendering</a:t>
            </a:r>
          </a:p>
        </p:txBody>
      </p:sp>
    </p:spTree>
    <p:extLst>
      <p:ext uri="{BB962C8B-B14F-4D97-AF65-F5344CB8AC3E}">
        <p14:creationId xmlns:p14="http://schemas.microsoft.com/office/powerpoint/2010/main" val="33891923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otalTime>5260</TotalTime>
  <Words>1202</Words>
  <Application>Microsoft Macintosh PowerPoint</Application>
  <PresentationFormat>Custom</PresentationFormat>
  <Paragraphs>150</Paragraphs>
  <Slides>28</Slides>
  <Notes>0</Notes>
  <HiddenSlides>1</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28</vt:i4>
      </vt:variant>
    </vt:vector>
  </HeadingPairs>
  <TitlesOfParts>
    <vt:vector size="43" baseType="lpstr">
      <vt:lpstr>Montserrat Light</vt:lpstr>
      <vt:lpstr>Consolas</vt:lpstr>
      <vt:lpstr>Calibri</vt:lpstr>
      <vt:lpstr>Gill Sans MT</vt:lpstr>
      <vt:lpstr>Montserrat Classic Bold</vt:lpstr>
      <vt:lpstr>DM Sans Bold</vt:lpstr>
      <vt:lpstr>Montserrat SemiBold</vt:lpstr>
      <vt:lpstr>DM Sans Italics</vt:lpstr>
      <vt:lpstr>Arial</vt:lpstr>
      <vt:lpstr>Oswald Bold</vt:lpstr>
      <vt:lpstr>DM Sans</vt:lpstr>
      <vt:lpstr>Hack</vt:lpstr>
      <vt:lpstr>Oswald</vt:lpstr>
      <vt:lpstr>Office Theme</vt:lpstr>
      <vt:lpstr>Parcel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Triggering HTMX</vt:lpstr>
      <vt:lpstr>Targets in htmx (hx-target)</vt:lpstr>
      <vt:lpstr>Swapping in HTMX (hx-swap)</vt:lpstr>
      <vt:lpstr>Swapping in HTMX (hx-swap)</vt:lpstr>
      <vt:lpstr>Events in HTMX (hx-trigger)</vt:lpstr>
      <vt:lpstr>HTMX with Forms</vt:lpstr>
      <vt:lpstr>Why use HTMX with ASP.NET Core?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dc:title>
  <dc:creator>Chris Woodruff</dc:creator>
  <cp:lastModifiedBy>Chris Woodruff</cp:lastModifiedBy>
  <cp:revision>4</cp:revision>
  <dcterms:created xsi:type="dcterms:W3CDTF">2006-08-16T00:00:00Z</dcterms:created>
  <dcterms:modified xsi:type="dcterms:W3CDTF">2024-09-24T11:01:00Z</dcterms:modified>
  <dc:identifier>DAGO3YeCOm0</dc:identifier>
</cp:coreProperties>
</file>